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56" r:id="rId2"/>
    <p:sldId id="289" r:id="rId3"/>
    <p:sldId id="292" r:id="rId4"/>
    <p:sldId id="293" r:id="rId5"/>
    <p:sldId id="291" r:id="rId6"/>
    <p:sldId id="294" r:id="rId7"/>
    <p:sldId id="295" r:id="rId8"/>
    <p:sldId id="296" r:id="rId9"/>
    <p:sldId id="297" r:id="rId10"/>
    <p:sldId id="290" r:id="rId11"/>
    <p:sldId id="298" r:id="rId12"/>
    <p:sldId id="299" r:id="rId13"/>
    <p:sldId id="300" r:id="rId14"/>
    <p:sldId id="301" r:id="rId15"/>
    <p:sldId id="302" r:id="rId16"/>
    <p:sldId id="273" r:id="rId17"/>
  </p:sldIdLst>
  <p:sldSz cx="12192000" cy="6858000"/>
  <p:notesSz cx="7102475" cy="938847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enzo Fiorineschi" initials="LF" lastIdx="1" clrIdx="0">
    <p:extLst>
      <p:ext uri="{19B8F6BF-5375-455C-9EA6-DF929625EA0E}">
        <p15:presenceInfo xmlns:p15="http://schemas.microsoft.com/office/powerpoint/2012/main" userId="Lorenzo Fiorinesch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FF5050"/>
    <a:srgbClr val="E88E34"/>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4C1A8A3-306A-4EB7-A6B1-4F7E0EB9C5D6}" styleName="Stile medio 3 - Color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405" autoAdjust="0"/>
  </p:normalViewPr>
  <p:slideViewPr>
    <p:cSldViewPr>
      <p:cViewPr varScale="1">
        <p:scale>
          <a:sx n="86" d="100"/>
          <a:sy n="86" d="100"/>
        </p:scale>
        <p:origin x="485"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notesViewPr>
    <p:cSldViewPr>
      <p:cViewPr varScale="1">
        <p:scale>
          <a:sx n="65" d="100"/>
          <a:sy n="65" d="100"/>
        </p:scale>
        <p:origin x="2227" y="48"/>
      </p:cViewPr>
      <p:guideLst>
        <p:guide orient="horz" pos="2957"/>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openxmlformats.org/officeDocument/2006/relationships/image" Target="../media/image18.jpeg"/><Relationship Id="rId1" Type="http://schemas.openxmlformats.org/officeDocument/2006/relationships/image" Target="../media/image17.jpe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44"/>
    </mc:Choice>
    <mc:Fallback>
      <c:style val="44"/>
    </mc:Fallback>
  </mc:AlternateContent>
  <c:chart>
    <c:autoTitleDeleted val="1"/>
    <c:plotArea>
      <c:layout>
        <c:manualLayout>
          <c:layoutTarget val="inner"/>
          <c:xMode val="edge"/>
          <c:yMode val="edge"/>
          <c:x val="0.18814639239897576"/>
          <c:y val="6.3941429296550251E-2"/>
          <c:w val="0.77941975025633248"/>
          <c:h val="0.75567016458175362"/>
        </c:manualLayout>
      </c:layout>
      <c:barChart>
        <c:barDir val="col"/>
        <c:grouping val="clustered"/>
        <c:varyColors val="0"/>
        <c:ser>
          <c:idx val="0"/>
          <c:order val="0"/>
          <c:tx>
            <c:strRef>
              <c:f>Foglio1!$B$1</c:f>
              <c:strCache>
                <c:ptCount val="1"/>
                <c:pt idx="0">
                  <c:v>Serie 1</c:v>
                </c:pt>
              </c:strCache>
            </c:strRef>
          </c:tx>
          <c:spPr>
            <a:blipFill>
              <a:blip xmlns:r="http://schemas.openxmlformats.org/officeDocument/2006/relationships" r:embed="rId1"/>
              <a:tile tx="0" ty="0" sx="100000" sy="100000" flip="none" algn="tl"/>
            </a:blipFill>
          </c:spPr>
          <c:invertIfNegative val="0"/>
          <c:cat>
            <c:strRef>
              <c:f>Foglio1!$A$2:$A$4</c:f>
              <c:strCache>
                <c:ptCount val="3"/>
                <c:pt idx="0">
                  <c:v>sol. A</c:v>
                </c:pt>
                <c:pt idx="1">
                  <c:v>Sol. B and B1</c:v>
                </c:pt>
                <c:pt idx="2">
                  <c:v>Sol. C</c:v>
                </c:pt>
              </c:strCache>
            </c:strRef>
          </c:cat>
          <c:val>
            <c:numRef>
              <c:f>Foglio1!$B$2:$B$4</c:f>
              <c:numCache>
                <c:formatCode>0.00E+00</c:formatCode>
                <c:ptCount val="3"/>
                <c:pt idx="0">
                  <c:v>100000</c:v>
                </c:pt>
                <c:pt idx="1">
                  <c:v>1000000</c:v>
                </c:pt>
                <c:pt idx="2">
                  <c:v>100000</c:v>
                </c:pt>
              </c:numCache>
            </c:numRef>
          </c:val>
        </c:ser>
        <c:dLbls>
          <c:showLegendKey val="0"/>
          <c:showVal val="0"/>
          <c:showCatName val="0"/>
          <c:showSerName val="0"/>
          <c:showPercent val="0"/>
          <c:showBubbleSize val="0"/>
        </c:dLbls>
        <c:gapWidth val="300"/>
        <c:axId val="-351516240"/>
        <c:axId val="-351522768"/>
      </c:barChart>
      <c:catAx>
        <c:axId val="-351516240"/>
        <c:scaling>
          <c:orientation val="minMax"/>
        </c:scaling>
        <c:delete val="0"/>
        <c:axPos val="b"/>
        <c:numFmt formatCode="General" sourceLinked="0"/>
        <c:majorTickMark val="none"/>
        <c:minorTickMark val="none"/>
        <c:tickLblPos val="nextTo"/>
        <c:txPr>
          <a:bodyPr/>
          <a:lstStyle/>
          <a:p>
            <a:pPr>
              <a:defRPr sz="1800">
                <a:solidFill>
                  <a:schemeClr val="tx1"/>
                </a:solidFill>
                <a:latin typeface="+mn-lt"/>
              </a:defRPr>
            </a:pPr>
            <a:endParaRPr lang="it-IT"/>
          </a:p>
        </c:txPr>
        <c:crossAx val="-351522768"/>
        <c:crosses val="autoZero"/>
        <c:auto val="1"/>
        <c:lblAlgn val="ctr"/>
        <c:lblOffset val="100"/>
        <c:noMultiLvlLbl val="0"/>
      </c:catAx>
      <c:valAx>
        <c:axId val="-351522768"/>
        <c:scaling>
          <c:orientation val="minMax"/>
          <c:max val="1100000"/>
          <c:min val="0"/>
        </c:scaling>
        <c:delete val="0"/>
        <c:axPos val="l"/>
        <c:majorGridlines/>
        <c:minorGridlines/>
        <c:title>
          <c:tx>
            <c:rich>
              <a:bodyPr/>
              <a:lstStyle/>
              <a:p>
                <a:pPr>
                  <a:defRPr sz="1400" b="0">
                    <a:solidFill>
                      <a:schemeClr val="tx1"/>
                    </a:solidFill>
                    <a:latin typeface="+mn-lt"/>
                  </a:defRPr>
                </a:pPr>
                <a:r>
                  <a:rPr lang="it-IT" sz="2400" b="0" dirty="0" err="1" smtClean="0">
                    <a:solidFill>
                      <a:schemeClr val="tx1"/>
                    </a:solidFill>
                    <a:latin typeface="+mn-lt"/>
                  </a:rPr>
                  <a:t>Contact</a:t>
                </a:r>
                <a:r>
                  <a:rPr lang="it-IT" sz="2400" b="0" dirty="0" smtClean="0">
                    <a:solidFill>
                      <a:schemeClr val="tx1"/>
                    </a:solidFill>
                    <a:latin typeface="+mn-lt"/>
                  </a:rPr>
                  <a:t> pressure</a:t>
                </a:r>
                <a:r>
                  <a:rPr lang="it-IT" sz="2400" b="0" baseline="0" dirty="0" smtClean="0">
                    <a:solidFill>
                      <a:schemeClr val="tx1"/>
                    </a:solidFill>
                    <a:latin typeface="+mn-lt"/>
                  </a:rPr>
                  <a:t>(</a:t>
                </a:r>
                <a:r>
                  <a:rPr lang="it-IT" sz="2400" b="0" dirty="0" err="1" smtClean="0">
                    <a:solidFill>
                      <a:schemeClr val="tx1"/>
                    </a:solidFill>
                    <a:latin typeface="+mn-lt"/>
                  </a:rPr>
                  <a:t>Pa</a:t>
                </a:r>
                <a:r>
                  <a:rPr lang="it-IT" sz="2400" b="0" dirty="0" smtClean="0">
                    <a:solidFill>
                      <a:schemeClr val="tx1"/>
                    </a:solidFill>
                    <a:latin typeface="+mn-lt"/>
                  </a:rPr>
                  <a:t>)</a:t>
                </a:r>
                <a:endParaRPr lang="it-IT" sz="2400" b="0" dirty="0">
                  <a:solidFill>
                    <a:schemeClr val="tx1"/>
                  </a:solidFill>
                  <a:latin typeface="+mn-lt"/>
                </a:endParaRPr>
              </a:p>
            </c:rich>
          </c:tx>
          <c:layout>
            <c:manualLayout>
              <c:xMode val="edge"/>
              <c:yMode val="edge"/>
              <c:x val="5.2240480809464022E-2"/>
              <c:y val="0.18235926539333336"/>
            </c:manualLayout>
          </c:layout>
          <c:overlay val="0"/>
        </c:title>
        <c:numFmt formatCode="0.00E+00" sourceLinked="1"/>
        <c:majorTickMark val="out"/>
        <c:minorTickMark val="none"/>
        <c:tickLblPos val="nextTo"/>
        <c:txPr>
          <a:bodyPr/>
          <a:lstStyle/>
          <a:p>
            <a:pPr>
              <a:defRPr sz="1600">
                <a:solidFill>
                  <a:schemeClr val="tx1"/>
                </a:solidFill>
              </a:defRPr>
            </a:pPr>
            <a:endParaRPr lang="it-IT"/>
          </a:p>
        </c:txPr>
        <c:crossAx val="-351516240"/>
        <c:crosses val="autoZero"/>
        <c:crossBetween val="between"/>
      </c:valAx>
      <c:spPr>
        <a:blipFill dpi="0" rotWithShape="1">
          <a:blip xmlns:r="http://schemas.openxmlformats.org/officeDocument/2006/relationships" r:embed="rId2"/>
          <a:srcRect/>
          <a:tile tx="0" ty="0" sx="100000" sy="100000" flip="none" algn="tl"/>
        </a:blipFill>
        <a:ln>
          <a:noFill/>
        </a:ln>
        <a:scene3d>
          <a:camera prst="orthographicFront"/>
          <a:lightRig rig="threePt" dir="t"/>
        </a:scene3d>
        <a:sp3d>
          <a:bevelT prst="convex"/>
          <a:bevelB prst="convex"/>
        </a:sp3d>
      </c:spPr>
    </c:plotArea>
    <c:plotVisOnly val="1"/>
    <c:dispBlanksAs val="gap"/>
    <c:showDLblsOverMax val="0"/>
  </c:chart>
  <c:spPr>
    <a:blipFill>
      <a:blip xmlns:r="http://schemas.openxmlformats.org/officeDocument/2006/relationships" r:embed="rId2"/>
      <a:tile tx="0" ty="0" sx="100000" sy="100000" flip="none" algn="tl"/>
    </a:blipFill>
    <a:scene3d>
      <a:camera prst="orthographicFront"/>
      <a:lightRig rig="threePt" dir="t"/>
    </a:scene3d>
    <a:sp3d prstMaterial="matte">
      <a:bevelT w="152400" h="88900" prst="convex"/>
      <a:bevelB prst="convex"/>
    </a:sp3d>
  </c:spPr>
  <c:txPr>
    <a:bodyPr/>
    <a:lstStyle/>
    <a:p>
      <a:pPr>
        <a:defRPr sz="1800"/>
      </a:pPr>
      <a:endParaRPr lang="it-IT"/>
    </a:p>
  </c:txPr>
  <c:externalData r:id="rId3">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it-IT"/>
          </a:p>
        </p:txBody>
      </p:sp>
      <p:sp>
        <p:nvSpPr>
          <p:cNvPr id="3" name="Segnaposto data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2AB61F48-6B48-4C32-B1AD-E09C7828944C}" type="datetimeFigureOut">
              <a:rPr lang="it-IT" smtClean="0"/>
              <a:t>25/08/2020</a:t>
            </a:fld>
            <a:endParaRPr lang="it-IT"/>
          </a:p>
        </p:txBody>
      </p:sp>
      <p:sp>
        <p:nvSpPr>
          <p:cNvPr id="4" name="Segnaposto piè di pagina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it-IT"/>
          </a:p>
        </p:txBody>
      </p:sp>
      <p:sp>
        <p:nvSpPr>
          <p:cNvPr id="5" name="Segnaposto numero diapositiva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576CB301-3890-4AFC-B724-C71ECA2E8CCC}" type="slidenum">
              <a:rPr lang="it-IT" smtClean="0"/>
              <a:t>‹N›</a:t>
            </a:fld>
            <a:endParaRPr lang="it-IT"/>
          </a:p>
        </p:txBody>
      </p:sp>
    </p:spTree>
    <p:extLst>
      <p:ext uri="{BB962C8B-B14F-4D97-AF65-F5344CB8AC3E}">
        <p14:creationId xmlns:p14="http://schemas.microsoft.com/office/powerpoint/2010/main" val="2826324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it-IT"/>
          </a:p>
        </p:txBody>
      </p:sp>
      <p:sp>
        <p:nvSpPr>
          <p:cNvPr id="3" name="Segnaposto data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F5E4793B-8DB6-455E-A68E-031D041BEA57}" type="datetimeFigureOut">
              <a:rPr lang="it-IT" smtClean="0"/>
              <a:t>25/08/2020</a:t>
            </a:fld>
            <a:endParaRPr lang="it-IT"/>
          </a:p>
        </p:txBody>
      </p:sp>
      <p:sp>
        <p:nvSpPr>
          <p:cNvPr id="4" name="Segnaposto immagine diapositiva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endParaRPr lang="it-IT"/>
          </a:p>
        </p:txBody>
      </p:sp>
      <p:sp>
        <p:nvSpPr>
          <p:cNvPr id="5" name="Segnaposto note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it-IT"/>
          </a:p>
        </p:txBody>
      </p:sp>
      <p:sp>
        <p:nvSpPr>
          <p:cNvPr id="7" name="Segnaposto numero diapositiva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B2D8662F-7651-4435-89B8-C74B9B1F5B10}" type="slidenum">
              <a:rPr lang="it-IT" smtClean="0"/>
              <a:t>‹N›</a:t>
            </a:fld>
            <a:endParaRPr lang="it-IT"/>
          </a:p>
        </p:txBody>
      </p:sp>
    </p:spTree>
    <p:extLst>
      <p:ext uri="{BB962C8B-B14F-4D97-AF65-F5344CB8AC3E}">
        <p14:creationId xmlns:p14="http://schemas.microsoft.com/office/powerpoint/2010/main" val="653402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23863" y="704850"/>
            <a:ext cx="6254750" cy="3519488"/>
          </a:xfrm>
        </p:spPr>
      </p:sp>
      <p:sp>
        <p:nvSpPr>
          <p:cNvPr id="3" name="Segnaposto note 2"/>
          <p:cNvSpPr>
            <a:spLocks noGrp="1"/>
          </p:cNvSpPr>
          <p:nvPr>
            <p:ph type="body" idx="1"/>
          </p:nvPr>
        </p:nvSpPr>
        <p:spPr/>
        <p:txBody>
          <a:bodyPr/>
          <a:lstStyle/>
          <a:p>
            <a:endParaRPr lang="it-IT" baseline="0" dirty="0" smtClean="0"/>
          </a:p>
        </p:txBody>
      </p:sp>
      <p:sp>
        <p:nvSpPr>
          <p:cNvPr id="4" name="Segnaposto numero diapositiva 3"/>
          <p:cNvSpPr>
            <a:spLocks noGrp="1"/>
          </p:cNvSpPr>
          <p:nvPr>
            <p:ph type="sldNum" sz="quarter" idx="10"/>
          </p:nvPr>
        </p:nvSpPr>
        <p:spPr/>
        <p:txBody>
          <a:bodyPr/>
          <a:lstStyle/>
          <a:p>
            <a:fld id="{B2D8662F-7651-4435-89B8-C74B9B1F5B10}" type="slidenum">
              <a:rPr lang="it-IT" smtClean="0"/>
              <a:t>1</a:t>
            </a:fld>
            <a:endParaRPr lang="it-IT"/>
          </a:p>
        </p:txBody>
      </p:sp>
    </p:spTree>
    <p:extLst>
      <p:ext uri="{BB962C8B-B14F-4D97-AF65-F5344CB8AC3E}">
        <p14:creationId xmlns:p14="http://schemas.microsoft.com/office/powerpoint/2010/main" val="1139327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10</a:t>
            </a:fld>
            <a:endParaRPr lang="it-IT"/>
          </a:p>
        </p:txBody>
      </p:sp>
    </p:spTree>
    <p:extLst>
      <p:ext uri="{BB962C8B-B14F-4D97-AF65-F5344CB8AC3E}">
        <p14:creationId xmlns:p14="http://schemas.microsoft.com/office/powerpoint/2010/main" val="1035541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11</a:t>
            </a:fld>
            <a:endParaRPr lang="it-IT"/>
          </a:p>
        </p:txBody>
      </p:sp>
    </p:spTree>
    <p:extLst>
      <p:ext uri="{BB962C8B-B14F-4D97-AF65-F5344CB8AC3E}">
        <p14:creationId xmlns:p14="http://schemas.microsoft.com/office/powerpoint/2010/main" val="998198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12</a:t>
            </a:fld>
            <a:endParaRPr lang="it-IT"/>
          </a:p>
        </p:txBody>
      </p:sp>
    </p:spTree>
    <p:extLst>
      <p:ext uri="{BB962C8B-B14F-4D97-AF65-F5344CB8AC3E}">
        <p14:creationId xmlns:p14="http://schemas.microsoft.com/office/powerpoint/2010/main" val="2753352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13</a:t>
            </a:fld>
            <a:endParaRPr lang="it-IT"/>
          </a:p>
        </p:txBody>
      </p:sp>
    </p:spTree>
    <p:extLst>
      <p:ext uri="{BB962C8B-B14F-4D97-AF65-F5344CB8AC3E}">
        <p14:creationId xmlns:p14="http://schemas.microsoft.com/office/powerpoint/2010/main" val="3071226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14</a:t>
            </a:fld>
            <a:endParaRPr lang="it-IT"/>
          </a:p>
        </p:txBody>
      </p:sp>
    </p:spTree>
    <p:extLst>
      <p:ext uri="{BB962C8B-B14F-4D97-AF65-F5344CB8AC3E}">
        <p14:creationId xmlns:p14="http://schemas.microsoft.com/office/powerpoint/2010/main" val="169250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15</a:t>
            </a:fld>
            <a:endParaRPr lang="it-IT"/>
          </a:p>
        </p:txBody>
      </p:sp>
    </p:spTree>
    <p:extLst>
      <p:ext uri="{BB962C8B-B14F-4D97-AF65-F5344CB8AC3E}">
        <p14:creationId xmlns:p14="http://schemas.microsoft.com/office/powerpoint/2010/main" val="3274456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23863" y="704850"/>
            <a:ext cx="6254750" cy="3519488"/>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B2D8662F-7651-4435-89B8-C74B9B1F5B10}" type="slidenum">
              <a:rPr lang="it-IT" smtClean="0"/>
              <a:t>16</a:t>
            </a:fld>
            <a:endParaRPr lang="it-IT"/>
          </a:p>
        </p:txBody>
      </p:sp>
    </p:spTree>
    <p:extLst>
      <p:ext uri="{BB962C8B-B14F-4D97-AF65-F5344CB8AC3E}">
        <p14:creationId xmlns:p14="http://schemas.microsoft.com/office/powerpoint/2010/main" val="255498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2</a:t>
            </a:fld>
            <a:endParaRPr lang="it-IT"/>
          </a:p>
        </p:txBody>
      </p:sp>
    </p:spTree>
    <p:extLst>
      <p:ext uri="{BB962C8B-B14F-4D97-AF65-F5344CB8AC3E}">
        <p14:creationId xmlns:p14="http://schemas.microsoft.com/office/powerpoint/2010/main" val="195784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3</a:t>
            </a:fld>
            <a:endParaRPr lang="it-IT"/>
          </a:p>
        </p:txBody>
      </p:sp>
    </p:spTree>
    <p:extLst>
      <p:ext uri="{BB962C8B-B14F-4D97-AF65-F5344CB8AC3E}">
        <p14:creationId xmlns:p14="http://schemas.microsoft.com/office/powerpoint/2010/main" val="384277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4</a:t>
            </a:fld>
            <a:endParaRPr lang="it-IT"/>
          </a:p>
        </p:txBody>
      </p:sp>
    </p:spTree>
    <p:extLst>
      <p:ext uri="{BB962C8B-B14F-4D97-AF65-F5344CB8AC3E}">
        <p14:creationId xmlns:p14="http://schemas.microsoft.com/office/powerpoint/2010/main" val="3720256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5</a:t>
            </a:fld>
            <a:endParaRPr lang="it-IT"/>
          </a:p>
        </p:txBody>
      </p:sp>
    </p:spTree>
    <p:extLst>
      <p:ext uri="{BB962C8B-B14F-4D97-AF65-F5344CB8AC3E}">
        <p14:creationId xmlns:p14="http://schemas.microsoft.com/office/powerpoint/2010/main" val="1306870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6</a:t>
            </a:fld>
            <a:endParaRPr lang="it-IT"/>
          </a:p>
        </p:txBody>
      </p:sp>
    </p:spTree>
    <p:extLst>
      <p:ext uri="{BB962C8B-B14F-4D97-AF65-F5344CB8AC3E}">
        <p14:creationId xmlns:p14="http://schemas.microsoft.com/office/powerpoint/2010/main" val="4101832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7</a:t>
            </a:fld>
            <a:endParaRPr lang="it-IT"/>
          </a:p>
        </p:txBody>
      </p:sp>
    </p:spTree>
    <p:extLst>
      <p:ext uri="{BB962C8B-B14F-4D97-AF65-F5344CB8AC3E}">
        <p14:creationId xmlns:p14="http://schemas.microsoft.com/office/powerpoint/2010/main" val="719615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8</a:t>
            </a:fld>
            <a:endParaRPr lang="it-IT"/>
          </a:p>
        </p:txBody>
      </p:sp>
    </p:spTree>
    <p:extLst>
      <p:ext uri="{BB962C8B-B14F-4D97-AF65-F5344CB8AC3E}">
        <p14:creationId xmlns:p14="http://schemas.microsoft.com/office/powerpoint/2010/main" val="337913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2D8662F-7651-4435-89B8-C74B9B1F5B10}" type="slidenum">
              <a:rPr lang="it-IT" smtClean="0"/>
              <a:t>9</a:t>
            </a:fld>
            <a:endParaRPr lang="it-IT"/>
          </a:p>
        </p:txBody>
      </p:sp>
    </p:spTree>
    <p:extLst>
      <p:ext uri="{BB962C8B-B14F-4D97-AF65-F5344CB8AC3E}">
        <p14:creationId xmlns:p14="http://schemas.microsoft.com/office/powerpoint/2010/main" val="2062588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titolo">
    <p:spTree>
      <p:nvGrpSpPr>
        <p:cNvPr id="1" name=""/>
        <p:cNvGrpSpPr/>
        <p:nvPr/>
      </p:nvGrpSpPr>
      <p:grpSpPr>
        <a:xfrm>
          <a:off x="0" y="0"/>
          <a:ext cx="0" cy="0"/>
          <a:chOff x="0" y="0"/>
          <a:chExt cx="0" cy="0"/>
        </a:xfrm>
      </p:grpSpPr>
      <p:sp>
        <p:nvSpPr>
          <p:cNvPr id="17" name="Rettangolo 16"/>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pic>
        <p:nvPicPr>
          <p:cNvPr id="13" name="Immagine 12"/>
          <p:cNvPicPr>
            <a:picLocks noChangeAspect="1"/>
          </p:cNvPicPr>
          <p:nvPr userDrawn="1"/>
        </p:nvPicPr>
        <p:blipFill rotWithShape="1">
          <a:blip r:embed="rId2"/>
          <a:srcRect t="12748"/>
          <a:stretch/>
        </p:blipFill>
        <p:spPr>
          <a:xfrm>
            <a:off x="85323" y="1052736"/>
            <a:ext cx="9971117" cy="5813598"/>
          </a:xfrm>
          <a:prstGeom prst="rect">
            <a:avLst/>
          </a:prstGeom>
        </p:spPr>
      </p:pic>
      <p:sp>
        <p:nvSpPr>
          <p:cNvPr id="2" name="Title 1"/>
          <p:cNvSpPr>
            <a:spLocks noGrp="1"/>
          </p:cNvSpPr>
          <p:nvPr>
            <p:ph type="ctrTitle"/>
          </p:nvPr>
        </p:nvSpPr>
        <p:spPr>
          <a:xfrm>
            <a:off x="5311035" y="1122363"/>
            <a:ext cx="5966564" cy="2387600"/>
          </a:xfrm>
        </p:spPr>
        <p:txBody>
          <a:bodyPr anchor="b">
            <a:normAutofit/>
          </a:bodyPr>
          <a:lstStyle>
            <a:lvl1pPr marL="0" algn="r" defTabSz="457200" rtl="0" eaLnBrk="1" latinLnBrk="0" hangingPunct="1">
              <a:lnSpc>
                <a:spcPct val="90000"/>
              </a:lnSpc>
              <a:spcBef>
                <a:spcPct val="0"/>
              </a:spcBef>
              <a:buNone/>
              <a:defRPr lang="en-US" sz="3200" b="1" kern="1200" dirty="0">
                <a:solidFill>
                  <a:schemeClr val="accent1">
                    <a:lumMod val="50000"/>
                  </a:schemeClr>
                </a:solidFill>
                <a:latin typeface=""/>
                <a:ea typeface="+mn-ea"/>
                <a:cs typeface="+mn-cs"/>
              </a:defRPr>
            </a:lvl1pPr>
          </a:lstStyle>
          <a:p>
            <a:r>
              <a:rPr lang="it-IT" smtClean="0"/>
              <a:t>Fare clic per modificare lo stile del titolo</a:t>
            </a:r>
            <a:endParaRPr lang="en-US" dirty="0"/>
          </a:p>
        </p:txBody>
      </p:sp>
      <p:sp>
        <p:nvSpPr>
          <p:cNvPr id="6" name="Segnaposto contenuto 5"/>
          <p:cNvSpPr>
            <a:spLocks noGrp="1"/>
          </p:cNvSpPr>
          <p:nvPr>
            <p:ph sz="quarter" idx="11" hasCustomPrompt="1"/>
          </p:nvPr>
        </p:nvSpPr>
        <p:spPr>
          <a:xfrm>
            <a:off x="6747354" y="3657600"/>
            <a:ext cx="4530247" cy="425450"/>
          </a:xfrm>
        </p:spPr>
        <p:txBody>
          <a:bodyPr>
            <a:normAutofit/>
          </a:bodyPr>
          <a:lstStyle>
            <a:lvl1pPr marL="0" indent="0" algn="r">
              <a:buNone/>
              <a:defRPr sz="2200" baseline="0"/>
            </a:lvl1pPr>
          </a:lstStyle>
          <a:p>
            <a:pPr lvl="0"/>
            <a:r>
              <a:rPr lang="en-GB" dirty="0" err="1" smtClean="0"/>
              <a:t>Sottotitolo</a:t>
            </a:r>
            <a:r>
              <a:rPr lang="en-GB" dirty="0" smtClean="0"/>
              <a:t> </a:t>
            </a:r>
            <a:r>
              <a:rPr lang="en-GB" dirty="0" err="1" smtClean="0"/>
              <a:t>arial</a:t>
            </a:r>
            <a:r>
              <a:rPr lang="en-GB" dirty="0" smtClean="0"/>
              <a:t> regular 22 </a:t>
            </a:r>
            <a:r>
              <a:rPr lang="en-GB" dirty="0" err="1" smtClean="0"/>
              <a:t>pt</a:t>
            </a:r>
            <a:endParaRPr lang="en-GB" dirty="0"/>
          </a:p>
        </p:txBody>
      </p:sp>
      <p:sp>
        <p:nvSpPr>
          <p:cNvPr id="8" name="Segnaposto contenuto 7"/>
          <p:cNvSpPr>
            <a:spLocks noGrp="1"/>
          </p:cNvSpPr>
          <p:nvPr>
            <p:ph sz="quarter" idx="12" hasCustomPrompt="1"/>
          </p:nvPr>
        </p:nvSpPr>
        <p:spPr>
          <a:xfrm>
            <a:off x="7099301" y="5752554"/>
            <a:ext cx="4254500" cy="412750"/>
          </a:xfrm>
        </p:spPr>
        <p:txBody>
          <a:bodyPr>
            <a:normAutofit/>
          </a:bodyPr>
          <a:lstStyle>
            <a:lvl1pPr marL="0" indent="0" algn="r">
              <a:buNone/>
              <a:defRPr sz="1600" b="1"/>
            </a:lvl1pPr>
          </a:lstStyle>
          <a:p>
            <a:pPr lvl="0"/>
            <a:r>
              <a:rPr lang="en-GB" dirty="0" err="1" smtClean="0"/>
              <a:t>Relatore</a:t>
            </a:r>
            <a:r>
              <a:rPr lang="en-GB" dirty="0" smtClean="0"/>
              <a:t>/I </a:t>
            </a:r>
            <a:r>
              <a:rPr lang="en-GB" dirty="0" err="1" smtClean="0"/>
              <a:t>arial</a:t>
            </a:r>
            <a:r>
              <a:rPr lang="en-GB" dirty="0" smtClean="0"/>
              <a:t> bold 16</a:t>
            </a:r>
            <a:endParaRPr lang="en-GB" dirty="0"/>
          </a:p>
        </p:txBody>
      </p:sp>
      <p:pic>
        <p:nvPicPr>
          <p:cNvPr id="9" name="Picture 2" descr="heade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835" y="2611"/>
            <a:ext cx="10344472" cy="1063690"/>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xmlns="" id="{97EB04E6-B165-4021-B270-80574E45C321}"/>
              </a:ext>
            </a:extLst>
          </p:cNvPr>
          <p:cNvSpPr/>
          <p:nvPr userDrawn="1"/>
        </p:nvSpPr>
        <p:spPr>
          <a:xfrm>
            <a:off x="10356307" y="2611"/>
            <a:ext cx="1847528" cy="1063690"/>
          </a:xfrm>
          <a:prstGeom prst="rect">
            <a:avLst/>
          </a:prstGeom>
          <a:solidFill>
            <a:srgbClr val="004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58471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‹N›</a:t>
            </a:fld>
            <a:endParaRPr lang="it-IT"/>
          </a:p>
        </p:txBody>
      </p:sp>
      <p:sp>
        <p:nvSpPr>
          <p:cNvPr id="7" name="Segnaposto testo 8"/>
          <p:cNvSpPr>
            <a:spLocks noGrp="1"/>
          </p:cNvSpPr>
          <p:nvPr>
            <p:ph type="body" sz="quarter" idx="14" hasCustomPrompt="1"/>
          </p:nvPr>
        </p:nvSpPr>
        <p:spPr>
          <a:xfrm>
            <a:off x="9720197" y="0"/>
            <a:ext cx="1771187" cy="325438"/>
          </a:xfrm>
        </p:spPr>
        <p:txBody>
          <a:bodyPr>
            <a:normAutofit/>
          </a:bodyPr>
          <a:lstStyle>
            <a:lvl1pPr marL="0" indent="0" algn="r">
              <a:lnSpc>
                <a:spcPct val="100000"/>
              </a:lnSpc>
              <a:spcBef>
                <a:spcPts val="0"/>
              </a:spcBef>
              <a:buNone/>
              <a:defRPr sz="800" b="1">
                <a:solidFill>
                  <a:schemeClr val="bg1"/>
                </a:solidFill>
              </a:defRPr>
            </a:lvl1pPr>
          </a:lstStyle>
          <a:p>
            <a:pPr lvl="0"/>
            <a:r>
              <a:rPr lang="en-GB" dirty="0" err="1" smtClean="0"/>
              <a:t>Titolo</a:t>
            </a:r>
            <a:r>
              <a:rPr lang="en-GB" dirty="0" smtClean="0"/>
              <a:t> </a:t>
            </a:r>
            <a:r>
              <a:rPr lang="en-GB" dirty="0" err="1" smtClean="0"/>
              <a:t>presentazione</a:t>
            </a:r>
            <a:endParaRPr lang="en-GB" dirty="0" smtClean="0"/>
          </a:p>
          <a:p>
            <a:pPr lvl="0"/>
            <a:r>
              <a:rPr lang="en-GB" dirty="0" smtClean="0"/>
              <a:t>Arial bold 8</a:t>
            </a:r>
            <a:endParaRPr lang="en-GB" dirty="0"/>
          </a:p>
        </p:txBody>
      </p:sp>
    </p:spTree>
    <p:extLst>
      <p:ext uri="{BB962C8B-B14F-4D97-AF65-F5344CB8AC3E}">
        <p14:creationId xmlns:p14="http://schemas.microsoft.com/office/powerpoint/2010/main" val="7183818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‹N›</a:t>
            </a:fld>
            <a:endParaRPr lang="it-IT"/>
          </a:p>
        </p:txBody>
      </p:sp>
      <p:sp>
        <p:nvSpPr>
          <p:cNvPr id="7" name="Segnaposto testo 8"/>
          <p:cNvSpPr>
            <a:spLocks noGrp="1"/>
          </p:cNvSpPr>
          <p:nvPr>
            <p:ph type="body" sz="quarter" idx="14" hasCustomPrompt="1"/>
          </p:nvPr>
        </p:nvSpPr>
        <p:spPr>
          <a:xfrm>
            <a:off x="9720197" y="0"/>
            <a:ext cx="1771187" cy="325438"/>
          </a:xfrm>
        </p:spPr>
        <p:txBody>
          <a:bodyPr>
            <a:normAutofit/>
          </a:bodyPr>
          <a:lstStyle>
            <a:lvl1pPr marL="0" indent="0" algn="r">
              <a:lnSpc>
                <a:spcPct val="100000"/>
              </a:lnSpc>
              <a:spcBef>
                <a:spcPts val="0"/>
              </a:spcBef>
              <a:buNone/>
              <a:defRPr sz="800" b="1">
                <a:solidFill>
                  <a:schemeClr val="bg1"/>
                </a:solidFill>
              </a:defRPr>
            </a:lvl1pPr>
          </a:lstStyle>
          <a:p>
            <a:pPr lvl="0"/>
            <a:r>
              <a:rPr lang="en-GB" dirty="0" err="1" smtClean="0"/>
              <a:t>Titolo</a:t>
            </a:r>
            <a:r>
              <a:rPr lang="en-GB" dirty="0" smtClean="0"/>
              <a:t> </a:t>
            </a:r>
            <a:r>
              <a:rPr lang="en-GB" dirty="0" err="1" smtClean="0"/>
              <a:t>presentazione</a:t>
            </a:r>
            <a:endParaRPr lang="en-GB" dirty="0" smtClean="0"/>
          </a:p>
          <a:p>
            <a:pPr lvl="0"/>
            <a:r>
              <a:rPr lang="en-GB" dirty="0" smtClean="0"/>
              <a:t>Arial bold 8</a:t>
            </a:r>
            <a:endParaRPr lang="en-GB" dirty="0"/>
          </a:p>
        </p:txBody>
      </p:sp>
    </p:spTree>
    <p:extLst>
      <p:ext uri="{BB962C8B-B14F-4D97-AF65-F5344CB8AC3E}">
        <p14:creationId xmlns:p14="http://schemas.microsoft.com/office/powerpoint/2010/main" val="148856202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lvl1pPr>
              <a:defRPr sz="1200">
                <a:solidFill>
                  <a:schemeClr val="tx1"/>
                </a:solidFill>
              </a:defRPr>
            </a:lvl1pPr>
          </a:lstStyle>
          <a:p>
            <a:fld id="{E7A41E1B-4F70-4964-A407-84C68BE8251C}" type="slidenum">
              <a:rPr lang="it-IT" smtClean="0"/>
              <a:pPr/>
              <a:t>‹N›</a:t>
            </a:fld>
            <a:r>
              <a:rPr lang="it-IT" dirty="0" smtClean="0"/>
              <a:t>/16</a:t>
            </a:r>
            <a:endParaRPr lang="it-IT" dirty="0"/>
          </a:p>
        </p:txBody>
      </p:sp>
      <p:sp>
        <p:nvSpPr>
          <p:cNvPr id="8" name="CasellaDiTesto 7"/>
          <p:cNvSpPr txBox="1"/>
          <p:nvPr userDrawn="1"/>
        </p:nvSpPr>
        <p:spPr>
          <a:xfrm>
            <a:off x="2639617" y="5601"/>
            <a:ext cx="9217024" cy="646331"/>
          </a:xfrm>
          <a:prstGeom prst="rect">
            <a:avLst/>
          </a:prstGeom>
          <a:noFill/>
        </p:spPr>
        <p:txBody>
          <a:bodyPr wrap="square" rtlCol="0">
            <a:spAutoFit/>
          </a:bodyPr>
          <a:lstStyle/>
          <a:p>
            <a:pPr algn="r"/>
            <a:r>
              <a:rPr lang="en-US" sz="1800" dirty="0" smtClean="0">
                <a:solidFill>
                  <a:schemeClr val="bg1"/>
                </a:solidFill>
              </a:rPr>
              <a:t>Application of Systematic Design Methods to Cultural Heritage Preservation </a:t>
            </a:r>
          </a:p>
          <a:p>
            <a:pPr algn="r"/>
            <a:r>
              <a:rPr lang="en-US" sz="1800" dirty="0" smtClean="0">
                <a:solidFill>
                  <a:schemeClr val="bg1"/>
                </a:solidFill>
              </a:rPr>
              <a:t>Eng. Lorenzo Fiorineschi PhD</a:t>
            </a:r>
            <a:endParaRPr lang="en-US" sz="1800" dirty="0">
              <a:solidFill>
                <a:schemeClr val="bg1"/>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Fare clic per modificare lo stile del titolo</a:t>
            </a:r>
            <a:endParaRPr lang="en-US" dirty="0"/>
          </a:p>
        </p:txBody>
      </p:sp>
      <p:sp>
        <p:nvSpPr>
          <p:cNvPr id="3" name="Content Placeholder 2"/>
          <p:cNvSpPr>
            <a:spLocks noGrp="1"/>
          </p:cNvSpPr>
          <p:nvPr>
            <p:ph idx="1"/>
          </p:nvPr>
        </p:nvSpPr>
        <p:spPr>
          <a:xfrm>
            <a:off x="838200" y="1754538"/>
            <a:ext cx="10515600" cy="44224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lvl1pPr>
              <a:defRPr sz="1200">
                <a:solidFill>
                  <a:schemeClr val="tx1"/>
                </a:solidFill>
              </a:defRPr>
            </a:lvl1pPr>
          </a:lstStyle>
          <a:p>
            <a:fld id="{E7A41E1B-4F70-4964-A407-84C68BE8251C}" type="slidenum">
              <a:rPr lang="it-IT" smtClean="0"/>
              <a:pPr/>
              <a:t>‹N›</a:t>
            </a:fld>
            <a:r>
              <a:rPr lang="it-IT" dirty="0" smtClean="0"/>
              <a:t>/16</a:t>
            </a:r>
          </a:p>
        </p:txBody>
      </p:sp>
      <p:sp>
        <p:nvSpPr>
          <p:cNvPr id="8" name="Segnaposto testo 7"/>
          <p:cNvSpPr>
            <a:spLocks noGrp="1"/>
          </p:cNvSpPr>
          <p:nvPr>
            <p:ph type="body" sz="quarter" idx="13"/>
          </p:nvPr>
        </p:nvSpPr>
        <p:spPr>
          <a:xfrm>
            <a:off x="838200" y="1215765"/>
            <a:ext cx="10515600" cy="300038"/>
          </a:xfrm>
        </p:spPr>
        <p:txBody>
          <a:bodyPr>
            <a:noAutofit/>
          </a:bodyPr>
          <a:lstStyle>
            <a:lvl1pPr marL="0" indent="0">
              <a:buNone/>
              <a:defRPr sz="1800"/>
            </a:lvl1pPr>
          </a:lstStyle>
          <a:p>
            <a:pPr lvl="0"/>
            <a:r>
              <a:rPr lang="it-IT" smtClean="0"/>
              <a:t>Fare clic per modificare stili del testo dello schema</a:t>
            </a:r>
          </a:p>
        </p:txBody>
      </p:sp>
      <p:sp>
        <p:nvSpPr>
          <p:cNvPr id="7" name="CasellaDiTesto 6"/>
          <p:cNvSpPr txBox="1"/>
          <p:nvPr userDrawn="1"/>
        </p:nvSpPr>
        <p:spPr>
          <a:xfrm>
            <a:off x="2639617" y="5601"/>
            <a:ext cx="9217024" cy="646331"/>
          </a:xfrm>
          <a:prstGeom prst="rect">
            <a:avLst/>
          </a:prstGeom>
          <a:noFill/>
        </p:spPr>
        <p:txBody>
          <a:bodyPr wrap="square" rtlCol="0">
            <a:spAutoFit/>
          </a:bodyPr>
          <a:lstStyle/>
          <a:p>
            <a:pPr algn="r"/>
            <a:r>
              <a:rPr lang="en-US" sz="1800" dirty="0" smtClean="0">
                <a:solidFill>
                  <a:schemeClr val="bg1"/>
                </a:solidFill>
              </a:rPr>
              <a:t>Application of Systematic Design Methods to Cultural Heritage Preservation </a:t>
            </a:r>
          </a:p>
          <a:p>
            <a:pPr algn="r"/>
            <a:r>
              <a:rPr lang="en-US" sz="1800" dirty="0" smtClean="0">
                <a:solidFill>
                  <a:schemeClr val="bg1"/>
                </a:solidFill>
              </a:rPr>
              <a:t>Eng. Lorenzo Fiorineschi PhD</a:t>
            </a:r>
            <a:endParaRPr lang="en-US" sz="1800" dirty="0">
              <a:solidFill>
                <a:schemeClr val="bg1"/>
              </a:solidFill>
            </a:endParaRPr>
          </a:p>
        </p:txBody>
      </p:sp>
    </p:spTree>
    <p:extLst>
      <p:ext uri="{BB962C8B-B14F-4D97-AF65-F5344CB8AC3E}">
        <p14:creationId xmlns:p14="http://schemas.microsoft.com/office/powerpoint/2010/main" val="18332523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793293" y="1709740"/>
            <a:ext cx="6554157" cy="1371664"/>
          </a:xfrm>
        </p:spPr>
        <p:txBody>
          <a:bodyPr anchor="b">
            <a:normAutofit/>
          </a:bodyPr>
          <a:lstStyle>
            <a:lvl1pPr marL="0" algn="r" defTabSz="457200" rtl="0" eaLnBrk="1" latinLnBrk="0" hangingPunct="1">
              <a:defRPr lang="en-US" sz="3200" b="1" kern="1200" dirty="0">
                <a:solidFill>
                  <a:schemeClr val="accent1">
                    <a:lumMod val="50000"/>
                  </a:schemeClr>
                </a:solidFill>
                <a:latin typeface=""/>
                <a:ea typeface="+mn-ea"/>
                <a:cs typeface="+mn-cs"/>
              </a:defRPr>
            </a:lvl1pPr>
          </a:lstStyle>
          <a:p>
            <a:r>
              <a:rPr lang="it-IT" smtClean="0"/>
              <a:t>Fare clic per modificare lo stile del titolo</a:t>
            </a:r>
            <a:endParaRPr lang="en-US" dirty="0"/>
          </a:p>
        </p:txBody>
      </p:sp>
      <p:sp>
        <p:nvSpPr>
          <p:cNvPr id="7" name="CasellaDiTesto 6"/>
          <p:cNvSpPr txBox="1"/>
          <p:nvPr userDrawn="1"/>
        </p:nvSpPr>
        <p:spPr>
          <a:xfrm>
            <a:off x="2639617" y="5601"/>
            <a:ext cx="9217024" cy="646331"/>
          </a:xfrm>
          <a:prstGeom prst="rect">
            <a:avLst/>
          </a:prstGeom>
          <a:noFill/>
        </p:spPr>
        <p:txBody>
          <a:bodyPr wrap="square" rtlCol="0">
            <a:spAutoFit/>
          </a:bodyPr>
          <a:lstStyle/>
          <a:p>
            <a:pPr algn="r"/>
            <a:r>
              <a:rPr lang="en-US" sz="1800" dirty="0" smtClean="0">
                <a:solidFill>
                  <a:schemeClr val="bg1"/>
                </a:solidFill>
              </a:rPr>
              <a:t>Unveiling the Multiple and Complex Faces of Fidelity</a:t>
            </a:r>
          </a:p>
          <a:p>
            <a:pPr algn="r"/>
            <a:r>
              <a:rPr lang="en-US" sz="1800" dirty="0" smtClean="0">
                <a:solidFill>
                  <a:schemeClr val="bg1"/>
                </a:solidFill>
              </a:rPr>
              <a:t> Eng. Lorenzo Fiorineschi PhD</a:t>
            </a:r>
            <a:endParaRPr lang="en-US" sz="1800" dirty="0">
              <a:solidFill>
                <a:schemeClr val="bg1"/>
              </a:solidFill>
            </a:endParaRPr>
          </a:p>
        </p:txBody>
      </p:sp>
    </p:spTree>
    <p:extLst>
      <p:ext uri="{BB962C8B-B14F-4D97-AF65-F5344CB8AC3E}">
        <p14:creationId xmlns:p14="http://schemas.microsoft.com/office/powerpoint/2010/main" val="32814587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7A41E1B-4F70-4964-A407-84C68BE8251C}" type="slidenum">
              <a:rPr lang="it-IT" smtClean="0"/>
              <a:t>‹N›</a:t>
            </a:fld>
            <a:endParaRPr lang="it-IT" dirty="0"/>
          </a:p>
        </p:txBody>
      </p:sp>
      <p:sp>
        <p:nvSpPr>
          <p:cNvPr id="8" name="Segnaposto testo 8"/>
          <p:cNvSpPr>
            <a:spLocks noGrp="1"/>
          </p:cNvSpPr>
          <p:nvPr>
            <p:ph type="body" sz="quarter" idx="14" hasCustomPrompt="1"/>
          </p:nvPr>
        </p:nvSpPr>
        <p:spPr>
          <a:xfrm>
            <a:off x="9720197" y="0"/>
            <a:ext cx="1771187" cy="325438"/>
          </a:xfrm>
        </p:spPr>
        <p:txBody>
          <a:bodyPr>
            <a:normAutofit/>
          </a:bodyPr>
          <a:lstStyle>
            <a:lvl1pPr marL="0" indent="0" algn="r">
              <a:lnSpc>
                <a:spcPct val="100000"/>
              </a:lnSpc>
              <a:spcBef>
                <a:spcPts val="0"/>
              </a:spcBef>
              <a:buNone/>
              <a:defRPr sz="800" b="1">
                <a:solidFill>
                  <a:schemeClr val="bg1"/>
                </a:solidFill>
              </a:defRPr>
            </a:lvl1pPr>
          </a:lstStyle>
          <a:p>
            <a:pPr lvl="0"/>
            <a:r>
              <a:rPr lang="en-GB" dirty="0" err="1" smtClean="0"/>
              <a:t>Titolo</a:t>
            </a:r>
            <a:r>
              <a:rPr lang="en-GB" dirty="0" smtClean="0"/>
              <a:t> </a:t>
            </a:r>
            <a:r>
              <a:rPr lang="en-GB" dirty="0" err="1" smtClean="0"/>
              <a:t>presentazione</a:t>
            </a:r>
            <a:endParaRPr lang="en-GB" dirty="0" smtClean="0"/>
          </a:p>
          <a:p>
            <a:pPr lvl="0"/>
            <a:r>
              <a:rPr lang="en-GB" dirty="0" smtClean="0"/>
              <a:t>Arial bold 8</a:t>
            </a:r>
            <a:endParaRPr lang="en-GB" dirty="0"/>
          </a:p>
        </p:txBody>
      </p:sp>
    </p:spTree>
    <p:extLst>
      <p:ext uri="{BB962C8B-B14F-4D97-AF65-F5344CB8AC3E}">
        <p14:creationId xmlns:p14="http://schemas.microsoft.com/office/powerpoint/2010/main" val="35071267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7A41E1B-4F70-4964-A407-84C68BE8251C}" type="slidenum">
              <a:rPr lang="it-IT" smtClean="0"/>
              <a:t>‹N›</a:t>
            </a:fld>
            <a:endParaRPr lang="it-IT"/>
          </a:p>
        </p:txBody>
      </p:sp>
      <p:sp>
        <p:nvSpPr>
          <p:cNvPr id="10" name="Segnaposto testo 8"/>
          <p:cNvSpPr>
            <a:spLocks noGrp="1"/>
          </p:cNvSpPr>
          <p:nvPr>
            <p:ph type="body" sz="quarter" idx="14" hasCustomPrompt="1"/>
          </p:nvPr>
        </p:nvSpPr>
        <p:spPr>
          <a:xfrm>
            <a:off x="9720197" y="0"/>
            <a:ext cx="1771187" cy="325438"/>
          </a:xfrm>
        </p:spPr>
        <p:txBody>
          <a:bodyPr>
            <a:normAutofit/>
          </a:bodyPr>
          <a:lstStyle>
            <a:lvl1pPr marL="0" indent="0" algn="r">
              <a:lnSpc>
                <a:spcPct val="100000"/>
              </a:lnSpc>
              <a:spcBef>
                <a:spcPts val="0"/>
              </a:spcBef>
              <a:buNone/>
              <a:defRPr sz="800" b="1">
                <a:solidFill>
                  <a:schemeClr val="bg1"/>
                </a:solidFill>
              </a:defRPr>
            </a:lvl1pPr>
          </a:lstStyle>
          <a:p>
            <a:pPr lvl="0"/>
            <a:r>
              <a:rPr lang="en-GB" dirty="0" err="1" smtClean="0"/>
              <a:t>Titolo</a:t>
            </a:r>
            <a:r>
              <a:rPr lang="en-GB" dirty="0" smtClean="0"/>
              <a:t> </a:t>
            </a:r>
            <a:r>
              <a:rPr lang="en-GB" dirty="0" err="1" smtClean="0"/>
              <a:t>presentazione</a:t>
            </a:r>
            <a:endParaRPr lang="en-GB" dirty="0" smtClean="0"/>
          </a:p>
          <a:p>
            <a:pPr lvl="0"/>
            <a:r>
              <a:rPr lang="en-GB" dirty="0" smtClean="0"/>
              <a:t>Arial bold 8</a:t>
            </a:r>
            <a:endParaRPr lang="en-GB" dirty="0"/>
          </a:p>
        </p:txBody>
      </p:sp>
    </p:spTree>
    <p:extLst>
      <p:ext uri="{BB962C8B-B14F-4D97-AF65-F5344CB8AC3E}">
        <p14:creationId xmlns:p14="http://schemas.microsoft.com/office/powerpoint/2010/main" val="40475277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7A41E1B-4F70-4964-A407-84C68BE8251C}" type="slidenum">
              <a:rPr lang="it-IT" smtClean="0"/>
              <a:t>‹N›</a:t>
            </a:fld>
            <a:endParaRPr lang="it-IT"/>
          </a:p>
        </p:txBody>
      </p:sp>
      <p:sp>
        <p:nvSpPr>
          <p:cNvPr id="6" name="Segnaposto testo 8"/>
          <p:cNvSpPr>
            <a:spLocks noGrp="1"/>
          </p:cNvSpPr>
          <p:nvPr>
            <p:ph type="body" sz="quarter" idx="14" hasCustomPrompt="1"/>
          </p:nvPr>
        </p:nvSpPr>
        <p:spPr>
          <a:xfrm>
            <a:off x="9720197" y="0"/>
            <a:ext cx="1771187" cy="325438"/>
          </a:xfrm>
        </p:spPr>
        <p:txBody>
          <a:bodyPr>
            <a:normAutofit/>
          </a:bodyPr>
          <a:lstStyle>
            <a:lvl1pPr marL="0" indent="0" algn="r">
              <a:lnSpc>
                <a:spcPct val="100000"/>
              </a:lnSpc>
              <a:spcBef>
                <a:spcPts val="0"/>
              </a:spcBef>
              <a:buNone/>
              <a:defRPr sz="800" b="1">
                <a:solidFill>
                  <a:schemeClr val="bg1"/>
                </a:solidFill>
              </a:defRPr>
            </a:lvl1pPr>
          </a:lstStyle>
          <a:p>
            <a:pPr lvl="0"/>
            <a:r>
              <a:rPr lang="en-GB" dirty="0" err="1" smtClean="0"/>
              <a:t>Titolo</a:t>
            </a:r>
            <a:r>
              <a:rPr lang="en-GB" dirty="0" smtClean="0"/>
              <a:t> </a:t>
            </a:r>
            <a:r>
              <a:rPr lang="en-GB" dirty="0" err="1" smtClean="0"/>
              <a:t>presentazione</a:t>
            </a:r>
            <a:endParaRPr lang="en-GB" dirty="0" smtClean="0"/>
          </a:p>
          <a:p>
            <a:pPr lvl="0"/>
            <a:r>
              <a:rPr lang="en-GB" dirty="0" smtClean="0"/>
              <a:t>Arial bold 8</a:t>
            </a:r>
            <a:endParaRPr lang="en-GB" dirty="0"/>
          </a:p>
        </p:txBody>
      </p:sp>
    </p:spTree>
    <p:extLst>
      <p:ext uri="{BB962C8B-B14F-4D97-AF65-F5344CB8AC3E}">
        <p14:creationId xmlns:p14="http://schemas.microsoft.com/office/powerpoint/2010/main" val="28906324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7A41E1B-4F70-4964-A407-84C68BE8251C}" type="slidenum">
              <a:rPr lang="it-IT" smtClean="0"/>
              <a:t>‹N›</a:t>
            </a:fld>
            <a:endParaRPr lang="it-IT"/>
          </a:p>
        </p:txBody>
      </p:sp>
      <p:sp>
        <p:nvSpPr>
          <p:cNvPr id="5" name="Segnaposto testo 8"/>
          <p:cNvSpPr>
            <a:spLocks noGrp="1"/>
          </p:cNvSpPr>
          <p:nvPr>
            <p:ph type="body" sz="quarter" idx="14" hasCustomPrompt="1"/>
          </p:nvPr>
        </p:nvSpPr>
        <p:spPr>
          <a:xfrm>
            <a:off x="9720197" y="0"/>
            <a:ext cx="1771187" cy="325438"/>
          </a:xfrm>
        </p:spPr>
        <p:txBody>
          <a:bodyPr>
            <a:normAutofit/>
          </a:bodyPr>
          <a:lstStyle>
            <a:lvl1pPr marL="0" indent="0" algn="r">
              <a:lnSpc>
                <a:spcPct val="100000"/>
              </a:lnSpc>
              <a:spcBef>
                <a:spcPts val="0"/>
              </a:spcBef>
              <a:buNone/>
              <a:defRPr sz="800" b="1">
                <a:solidFill>
                  <a:schemeClr val="bg1"/>
                </a:solidFill>
              </a:defRPr>
            </a:lvl1pPr>
          </a:lstStyle>
          <a:p>
            <a:pPr lvl="0"/>
            <a:r>
              <a:rPr lang="en-GB" dirty="0" err="1" smtClean="0"/>
              <a:t>Titolo</a:t>
            </a:r>
            <a:r>
              <a:rPr lang="en-GB" dirty="0" smtClean="0"/>
              <a:t> </a:t>
            </a:r>
            <a:r>
              <a:rPr lang="en-GB" dirty="0" err="1" smtClean="0"/>
              <a:t>presentazione</a:t>
            </a:r>
            <a:endParaRPr lang="en-GB" dirty="0" smtClean="0"/>
          </a:p>
          <a:p>
            <a:pPr lvl="0"/>
            <a:r>
              <a:rPr lang="en-GB" dirty="0" smtClean="0"/>
              <a:t>Arial bold 8</a:t>
            </a:r>
            <a:endParaRPr lang="en-GB" dirty="0"/>
          </a:p>
        </p:txBody>
      </p:sp>
    </p:spTree>
    <p:extLst>
      <p:ext uri="{BB962C8B-B14F-4D97-AF65-F5344CB8AC3E}">
        <p14:creationId xmlns:p14="http://schemas.microsoft.com/office/powerpoint/2010/main" val="25953388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7A41E1B-4F70-4964-A407-84C68BE8251C}" type="slidenum">
              <a:rPr lang="it-IT" smtClean="0"/>
              <a:t>‹N›</a:t>
            </a:fld>
            <a:endParaRPr lang="it-IT"/>
          </a:p>
        </p:txBody>
      </p:sp>
      <p:sp>
        <p:nvSpPr>
          <p:cNvPr id="8" name="Segnaposto testo 8"/>
          <p:cNvSpPr>
            <a:spLocks noGrp="1"/>
          </p:cNvSpPr>
          <p:nvPr>
            <p:ph type="body" sz="quarter" idx="14" hasCustomPrompt="1"/>
          </p:nvPr>
        </p:nvSpPr>
        <p:spPr>
          <a:xfrm>
            <a:off x="9720197" y="0"/>
            <a:ext cx="1771187" cy="325438"/>
          </a:xfrm>
        </p:spPr>
        <p:txBody>
          <a:bodyPr>
            <a:normAutofit/>
          </a:bodyPr>
          <a:lstStyle>
            <a:lvl1pPr marL="0" indent="0" algn="r">
              <a:lnSpc>
                <a:spcPct val="100000"/>
              </a:lnSpc>
              <a:spcBef>
                <a:spcPts val="0"/>
              </a:spcBef>
              <a:buNone/>
              <a:defRPr sz="800" b="1">
                <a:solidFill>
                  <a:schemeClr val="bg1"/>
                </a:solidFill>
              </a:defRPr>
            </a:lvl1pPr>
          </a:lstStyle>
          <a:p>
            <a:pPr lvl="0"/>
            <a:r>
              <a:rPr lang="en-GB" dirty="0" err="1" smtClean="0"/>
              <a:t>Titolo</a:t>
            </a:r>
            <a:r>
              <a:rPr lang="en-GB" dirty="0" smtClean="0"/>
              <a:t> </a:t>
            </a:r>
            <a:r>
              <a:rPr lang="en-GB" dirty="0" err="1" smtClean="0"/>
              <a:t>presentazione</a:t>
            </a:r>
            <a:endParaRPr lang="en-GB" dirty="0" smtClean="0"/>
          </a:p>
          <a:p>
            <a:pPr lvl="0"/>
            <a:r>
              <a:rPr lang="en-GB" dirty="0" smtClean="0"/>
              <a:t>Arial bold 8</a:t>
            </a:r>
            <a:endParaRPr lang="en-GB" dirty="0"/>
          </a:p>
        </p:txBody>
      </p:sp>
    </p:spTree>
    <p:extLst>
      <p:ext uri="{BB962C8B-B14F-4D97-AF65-F5344CB8AC3E}">
        <p14:creationId xmlns:p14="http://schemas.microsoft.com/office/powerpoint/2010/main" val="26593936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7A41E1B-4F70-4964-A407-84C68BE8251C}" type="slidenum">
              <a:rPr lang="it-IT" smtClean="0"/>
              <a:t>‹N›</a:t>
            </a:fld>
            <a:endParaRPr lang="it-IT"/>
          </a:p>
        </p:txBody>
      </p:sp>
      <p:sp>
        <p:nvSpPr>
          <p:cNvPr id="8" name="Segnaposto testo 8"/>
          <p:cNvSpPr>
            <a:spLocks noGrp="1"/>
          </p:cNvSpPr>
          <p:nvPr>
            <p:ph type="body" sz="quarter" idx="14" hasCustomPrompt="1"/>
          </p:nvPr>
        </p:nvSpPr>
        <p:spPr>
          <a:xfrm>
            <a:off x="9720197" y="0"/>
            <a:ext cx="1771187" cy="325438"/>
          </a:xfrm>
        </p:spPr>
        <p:txBody>
          <a:bodyPr>
            <a:normAutofit/>
          </a:bodyPr>
          <a:lstStyle>
            <a:lvl1pPr marL="0" indent="0" algn="r">
              <a:lnSpc>
                <a:spcPct val="100000"/>
              </a:lnSpc>
              <a:spcBef>
                <a:spcPts val="0"/>
              </a:spcBef>
              <a:buNone/>
              <a:defRPr sz="800" b="1">
                <a:solidFill>
                  <a:schemeClr val="bg1"/>
                </a:solidFill>
              </a:defRPr>
            </a:lvl1pPr>
          </a:lstStyle>
          <a:p>
            <a:pPr lvl="0"/>
            <a:r>
              <a:rPr lang="en-GB" dirty="0" err="1" smtClean="0"/>
              <a:t>Titolo</a:t>
            </a:r>
            <a:r>
              <a:rPr lang="en-GB" dirty="0" smtClean="0"/>
              <a:t> </a:t>
            </a:r>
            <a:r>
              <a:rPr lang="en-GB" dirty="0" err="1" smtClean="0"/>
              <a:t>presentazione</a:t>
            </a:r>
            <a:endParaRPr lang="en-GB" dirty="0" smtClean="0"/>
          </a:p>
          <a:p>
            <a:pPr lvl="0"/>
            <a:r>
              <a:rPr lang="en-GB" dirty="0" smtClean="0"/>
              <a:t>Arial bold 8</a:t>
            </a:r>
            <a:endParaRPr lang="en-GB" dirty="0"/>
          </a:p>
        </p:txBody>
      </p:sp>
    </p:spTree>
    <p:extLst>
      <p:ext uri="{BB962C8B-B14F-4D97-AF65-F5344CB8AC3E}">
        <p14:creationId xmlns:p14="http://schemas.microsoft.com/office/powerpoint/2010/main" val="21513452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magine 6"/>
          <p:cNvPicPr>
            <a:picLocks noChangeAspect="1"/>
          </p:cNvPicPr>
          <p:nvPr userDrawn="1"/>
        </p:nvPicPr>
        <p:blipFill rotWithShape="1">
          <a:blip r:embed="rId14"/>
          <a:srcRect t="54060"/>
          <a:stretch/>
        </p:blipFill>
        <p:spPr>
          <a:xfrm>
            <a:off x="0" y="3717032"/>
            <a:ext cx="9192344" cy="3157309"/>
          </a:xfrm>
          <a:prstGeom prst="rect">
            <a:avLst/>
          </a:prstGeom>
        </p:spPr>
      </p:pic>
      <p:sp>
        <p:nvSpPr>
          <p:cNvPr id="2" name="Title Placeholder 1"/>
          <p:cNvSpPr>
            <a:spLocks noGrp="1"/>
          </p:cNvSpPr>
          <p:nvPr>
            <p:ph type="title"/>
          </p:nvPr>
        </p:nvSpPr>
        <p:spPr>
          <a:xfrm>
            <a:off x="838200" y="713985"/>
            <a:ext cx="10515600" cy="513567"/>
          </a:xfrm>
          <a:prstGeom prst="rect">
            <a:avLst/>
          </a:prstGeom>
        </p:spPr>
        <p:txBody>
          <a:bodyPr vert="horz" lIns="91440" tIns="45720" rIns="91440" bIns="45720" rtlCol="0" anchor="ctr">
            <a:normAutofit/>
          </a:bodyPr>
          <a:lstStyle/>
          <a:p>
            <a:r>
              <a:rPr lang="it-IT" dirty="0" smtClean="0"/>
              <a:t>Fare clic per modificare lo stile del titolo</a:t>
            </a:r>
            <a:endParaRPr lang="en-US" dirty="0"/>
          </a:p>
        </p:txBody>
      </p:sp>
      <p:sp>
        <p:nvSpPr>
          <p:cNvPr id="3" name="Text Placeholder 2"/>
          <p:cNvSpPr>
            <a:spLocks noGrp="1"/>
          </p:cNvSpPr>
          <p:nvPr>
            <p:ph type="body" idx="1"/>
          </p:nvPr>
        </p:nvSpPr>
        <p:spPr>
          <a:xfrm>
            <a:off x="838200" y="2054268"/>
            <a:ext cx="10515600" cy="4122695"/>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it-IT"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1">
                <a:solidFill>
                  <a:schemeClr val="tx1"/>
                </a:solidFill>
                <a:latin typeface="Arial" panose="020B0604020202020204" pitchFamily="34" charset="0"/>
                <a:cs typeface="Arial" panose="020B0604020202020204" pitchFamily="34" charset="0"/>
              </a:defRPr>
            </a:lvl1pPr>
          </a:lstStyle>
          <a:p>
            <a:fld id="{E7A41E1B-4F70-4964-A407-84C68BE8251C}" type="slidenum">
              <a:rPr lang="it-IT" smtClean="0"/>
              <a:pPr/>
              <a:t>‹N›</a:t>
            </a:fld>
            <a:r>
              <a:rPr lang="it-IT" dirty="0" smtClean="0"/>
              <a:t>/16</a:t>
            </a:r>
          </a:p>
        </p:txBody>
      </p:sp>
      <p:grpSp>
        <p:nvGrpSpPr>
          <p:cNvPr id="8" name="Gruppo 7">
            <a:extLst>
              <a:ext uri="{FF2B5EF4-FFF2-40B4-BE49-F238E27FC236}">
                <a16:creationId xmlns:a16="http://schemas.microsoft.com/office/drawing/2014/main" xmlns="" id="{5BE24572-3814-4A27-96BF-BAD3CF8CE72D}"/>
              </a:ext>
            </a:extLst>
          </p:cNvPr>
          <p:cNvGrpSpPr/>
          <p:nvPr userDrawn="1"/>
        </p:nvGrpSpPr>
        <p:grpSpPr>
          <a:xfrm>
            <a:off x="695400" y="0"/>
            <a:ext cx="11496600" cy="661575"/>
            <a:chOff x="983432" y="0"/>
            <a:chExt cx="11496600" cy="661575"/>
          </a:xfrm>
        </p:grpSpPr>
        <p:pic>
          <p:nvPicPr>
            <p:cNvPr id="9" name="Immagine 8">
              <a:extLst>
                <a:ext uri="{FF2B5EF4-FFF2-40B4-BE49-F238E27FC236}">
                  <a16:creationId xmlns:a16="http://schemas.microsoft.com/office/drawing/2014/main" xmlns="" id="{A1C826C2-57CA-46E4-9EEC-9F9781C676A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83432" y="1"/>
              <a:ext cx="2160240" cy="661574"/>
            </a:xfrm>
            <a:prstGeom prst="rect">
              <a:avLst/>
            </a:prstGeom>
          </p:spPr>
        </p:pic>
        <p:sp>
          <p:nvSpPr>
            <p:cNvPr id="10" name="Rettangolo 9">
              <a:extLst>
                <a:ext uri="{FF2B5EF4-FFF2-40B4-BE49-F238E27FC236}">
                  <a16:creationId xmlns:a16="http://schemas.microsoft.com/office/drawing/2014/main" xmlns="" id="{8D64C875-E318-4353-BB43-8DD73005BE40}"/>
                </a:ext>
              </a:extLst>
            </p:cNvPr>
            <p:cNvSpPr/>
            <p:nvPr userDrawn="1"/>
          </p:nvSpPr>
          <p:spPr>
            <a:xfrm>
              <a:off x="3143672" y="0"/>
              <a:ext cx="9336360" cy="661574"/>
            </a:xfrm>
            <a:prstGeom prst="rect">
              <a:avLst/>
            </a:prstGeom>
            <a:solidFill>
              <a:srgbClr val="304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051525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a:solidFill>
            <a:schemeClr val="accent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hyperlink" Target="mailto:lorenzo.fiorineschi@unifi.it"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3.m4a"/><Relationship Id="rId7" Type="http://schemas.openxmlformats.org/officeDocument/2006/relationships/image" Target="../media/image32.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5.m4a"/><Relationship Id="rId7" Type="http://schemas.openxmlformats.org/officeDocument/2006/relationships/image" Target="../media/image33.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png"/><Relationship Id="rId5" Type="http://schemas.openxmlformats.org/officeDocument/2006/relationships/image" Target="../media/image3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6.jpeg"/><Relationship Id="rId5" Type="http://schemas.openxmlformats.org/officeDocument/2006/relationships/hyperlink" Target="http://www.dief.unifi.it/" TargetMode="External"/><Relationship Id="rId10" Type="http://schemas.openxmlformats.org/officeDocument/2006/relationships/image" Target="../media/image6.png"/><Relationship Id="rId4" Type="http://schemas.openxmlformats.org/officeDocument/2006/relationships/notesSlide" Target="../notesSlides/notesSlide16.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chart" Target="../charts/chart1.xml"/><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9.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3431704" y="1634474"/>
            <a:ext cx="8530700" cy="1372492"/>
          </a:xfrm>
        </p:spPr>
        <p:txBody>
          <a:bodyPr>
            <a:noAutofit/>
          </a:bodyPr>
          <a:lstStyle/>
          <a:p>
            <a:r>
              <a:rPr lang="it-IT" sz="4000" b="0" dirty="0"/>
              <a:t/>
            </a:r>
            <a:br>
              <a:rPr lang="it-IT" sz="4000" b="0" dirty="0"/>
            </a:br>
            <a:r>
              <a:rPr lang="en-US" sz="4000" b="0" dirty="0"/>
              <a:t> </a:t>
            </a:r>
            <a:r>
              <a:rPr lang="en-US" sz="4000" dirty="0"/>
              <a:t>Application of Systematic Design Methods to Cultural Heritage Preservation </a:t>
            </a:r>
            <a:endParaRPr lang="it-IT" sz="4800" kern="0" dirty="0">
              <a:latin typeface="+mn-lt"/>
            </a:endParaRPr>
          </a:p>
        </p:txBody>
      </p:sp>
      <p:sp>
        <p:nvSpPr>
          <p:cNvPr id="6" name="Segnaposto contenuto 5"/>
          <p:cNvSpPr>
            <a:spLocks noGrp="1"/>
          </p:cNvSpPr>
          <p:nvPr>
            <p:ph sz="quarter" idx="11"/>
          </p:nvPr>
        </p:nvSpPr>
        <p:spPr>
          <a:xfrm>
            <a:off x="3431704" y="3006965"/>
            <a:ext cx="8513947" cy="1966487"/>
          </a:xfrm>
        </p:spPr>
        <p:txBody>
          <a:bodyPr>
            <a:noAutofit/>
          </a:bodyPr>
          <a:lstStyle/>
          <a:p>
            <a:endParaRPr lang="it-IT" sz="1200" dirty="0"/>
          </a:p>
          <a:p>
            <a:r>
              <a:rPr lang="it-IT" sz="2400" dirty="0" smtClean="0"/>
              <a:t> </a:t>
            </a:r>
            <a:r>
              <a:rPr lang="it-IT" sz="2400" b="1" dirty="0" smtClean="0"/>
              <a:t>Lorenzo Fiorineschi</a:t>
            </a:r>
            <a:r>
              <a:rPr lang="it-IT" sz="2400" b="1" baseline="30000" dirty="0" smtClean="0"/>
              <a:t>1</a:t>
            </a:r>
            <a:r>
              <a:rPr lang="it-IT" sz="2400" b="1" dirty="0" smtClean="0"/>
              <a:t>, Roberta Barsanti</a:t>
            </a:r>
            <a:r>
              <a:rPr lang="it-IT" sz="2400" b="1" baseline="30000" dirty="0"/>
              <a:t>2</a:t>
            </a:r>
            <a:r>
              <a:rPr lang="it-IT" sz="2400" b="1" dirty="0" smtClean="0"/>
              <a:t>, Gaetano Cascini</a:t>
            </a:r>
            <a:r>
              <a:rPr lang="it-IT" sz="2400" b="1" baseline="30000" dirty="0"/>
              <a:t>3</a:t>
            </a:r>
            <a:r>
              <a:rPr lang="it-IT" sz="2400" b="1" dirty="0" smtClean="0"/>
              <a:t>, Federico Rotini</a:t>
            </a:r>
            <a:r>
              <a:rPr lang="it-IT" sz="2400" b="1" baseline="30000" dirty="0" smtClean="0"/>
              <a:t>1</a:t>
            </a:r>
          </a:p>
          <a:p>
            <a:r>
              <a:rPr lang="it-IT" sz="1200" b="1" dirty="0" smtClean="0"/>
              <a:t> </a:t>
            </a:r>
          </a:p>
          <a:p>
            <a:r>
              <a:rPr lang="en-US" sz="1800" b="1" baseline="30000" dirty="0" smtClean="0">
                <a:solidFill>
                  <a:schemeClr val="bg2">
                    <a:lumMod val="25000"/>
                  </a:schemeClr>
                </a:solidFill>
              </a:rPr>
              <a:t>1</a:t>
            </a:r>
            <a:r>
              <a:rPr lang="en-US" sz="1800" b="1" dirty="0" smtClean="0">
                <a:solidFill>
                  <a:schemeClr val="bg2">
                    <a:lumMod val="25000"/>
                  </a:schemeClr>
                </a:solidFill>
              </a:rPr>
              <a:t>Department of Industrial Engineering, University of Florence, Italy </a:t>
            </a:r>
            <a:endParaRPr lang="en-US" sz="1800" dirty="0" smtClean="0">
              <a:solidFill>
                <a:schemeClr val="bg2">
                  <a:lumMod val="25000"/>
                </a:schemeClr>
              </a:solidFill>
            </a:endParaRPr>
          </a:p>
          <a:p>
            <a:r>
              <a:rPr lang="it-IT" sz="1800" b="1" baseline="30000" dirty="0">
                <a:solidFill>
                  <a:schemeClr val="bg2">
                    <a:lumMod val="25000"/>
                  </a:schemeClr>
                </a:solidFill>
              </a:rPr>
              <a:t>2</a:t>
            </a:r>
            <a:r>
              <a:rPr lang="it-IT" sz="1800" b="1" dirty="0" smtClean="0">
                <a:solidFill>
                  <a:schemeClr val="bg2">
                    <a:lumMod val="25000"/>
                  </a:schemeClr>
                </a:solidFill>
              </a:rPr>
              <a:t>Museo Leonardiano of Vinci, </a:t>
            </a:r>
            <a:r>
              <a:rPr lang="it-IT" sz="1800" b="1" dirty="0" err="1" smtClean="0">
                <a:solidFill>
                  <a:schemeClr val="bg2">
                    <a:lumMod val="25000"/>
                  </a:schemeClr>
                </a:solidFill>
              </a:rPr>
              <a:t>Italy</a:t>
            </a:r>
            <a:r>
              <a:rPr lang="it-IT" sz="1800" b="1" dirty="0" smtClean="0">
                <a:solidFill>
                  <a:schemeClr val="bg2">
                    <a:lumMod val="25000"/>
                  </a:schemeClr>
                </a:solidFill>
              </a:rPr>
              <a:t> </a:t>
            </a:r>
            <a:endParaRPr lang="it-IT" sz="1800" dirty="0" smtClean="0">
              <a:solidFill>
                <a:schemeClr val="bg2">
                  <a:lumMod val="25000"/>
                </a:schemeClr>
              </a:solidFill>
            </a:endParaRPr>
          </a:p>
          <a:p>
            <a:r>
              <a:rPr lang="it-IT" sz="1800" b="1" baseline="30000" dirty="0">
                <a:solidFill>
                  <a:schemeClr val="bg2">
                    <a:lumMod val="25000"/>
                  </a:schemeClr>
                </a:solidFill>
              </a:rPr>
              <a:t>3</a:t>
            </a:r>
            <a:r>
              <a:rPr lang="it-IT" sz="1800" b="1" dirty="0" smtClean="0">
                <a:solidFill>
                  <a:schemeClr val="bg2">
                    <a:lumMod val="25000"/>
                  </a:schemeClr>
                </a:solidFill>
              </a:rPr>
              <a:t>Dipartimento di Meccanica, Politecnico di Milano, </a:t>
            </a:r>
            <a:r>
              <a:rPr lang="it-IT" sz="1800" b="1" dirty="0" err="1" smtClean="0">
                <a:solidFill>
                  <a:schemeClr val="bg2">
                    <a:lumMod val="25000"/>
                  </a:schemeClr>
                </a:solidFill>
              </a:rPr>
              <a:t>Italy</a:t>
            </a:r>
            <a:r>
              <a:rPr lang="it-IT" sz="1800" b="1" dirty="0" smtClean="0">
                <a:solidFill>
                  <a:schemeClr val="bg2">
                    <a:lumMod val="25000"/>
                  </a:schemeClr>
                </a:solidFill>
              </a:rPr>
              <a:t> </a:t>
            </a:r>
            <a:endParaRPr lang="it-IT" sz="1800" dirty="0">
              <a:solidFill>
                <a:schemeClr val="bg2">
                  <a:lumMod val="25000"/>
                </a:schemeClr>
              </a:solidFill>
            </a:endParaRPr>
          </a:p>
        </p:txBody>
      </p:sp>
      <p:sp>
        <p:nvSpPr>
          <p:cNvPr id="5" name="Segnaposto contenuto 4"/>
          <p:cNvSpPr>
            <a:spLocks noGrp="1"/>
          </p:cNvSpPr>
          <p:nvPr>
            <p:ph sz="quarter" idx="12"/>
          </p:nvPr>
        </p:nvSpPr>
        <p:spPr>
          <a:xfrm>
            <a:off x="8165738" y="5570323"/>
            <a:ext cx="3779913" cy="412750"/>
          </a:xfrm>
        </p:spPr>
        <p:txBody>
          <a:bodyPr>
            <a:normAutofit/>
          </a:bodyPr>
          <a:lstStyle/>
          <a:p>
            <a:r>
              <a:rPr lang="it-IT" sz="2000" dirty="0">
                <a:hlinkClick r:id="rId5"/>
              </a:rPr>
              <a:t>lorenzo.fiorineschi@unifi.it</a:t>
            </a:r>
            <a:r>
              <a:rPr lang="it-IT" sz="2000" dirty="0"/>
              <a:t> </a:t>
            </a:r>
          </a:p>
        </p:txBody>
      </p:sp>
      <p:sp>
        <p:nvSpPr>
          <p:cNvPr id="8" name="Rettangolo 7"/>
          <p:cNvSpPr/>
          <p:nvPr/>
        </p:nvSpPr>
        <p:spPr>
          <a:xfrm>
            <a:off x="6761076" y="6179834"/>
            <a:ext cx="5184575" cy="400110"/>
          </a:xfrm>
          <a:prstGeom prst="rect">
            <a:avLst/>
          </a:prstGeom>
        </p:spPr>
        <p:txBody>
          <a:bodyPr wrap="square">
            <a:spAutoFit/>
          </a:bodyPr>
          <a:lstStyle/>
          <a:p>
            <a:pPr algn="r"/>
            <a:r>
              <a:rPr lang="it-IT" sz="2000" dirty="0" smtClean="0">
                <a:solidFill>
                  <a:srgbClr val="000000"/>
                </a:solidFill>
              </a:rPr>
              <a:t>Firenze</a:t>
            </a:r>
            <a:r>
              <a:rPr lang="pt-BR" sz="2000" dirty="0" smtClean="0">
                <a:solidFill>
                  <a:srgbClr val="000000"/>
                </a:solidFill>
              </a:rPr>
              <a:t>, 04-16 October, 2020 </a:t>
            </a:r>
            <a:endParaRPr lang="it-IT" sz="2000" dirty="0"/>
          </a:p>
        </p:txBody>
      </p:sp>
      <p:pic>
        <p:nvPicPr>
          <p:cNvPr id="3" name="Immagin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6803" y="-12112"/>
            <a:ext cx="1852817" cy="1126820"/>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86747140"/>
      </p:ext>
    </p:extLst>
  </p:cSld>
  <p:clrMapOvr>
    <a:masterClrMapping/>
  </p:clrMapOvr>
  <mc:AlternateContent xmlns:mc="http://schemas.openxmlformats.org/markup-compatibility/2006" xmlns:p14="http://schemas.microsoft.com/office/powerpoint/2010/main">
    <mc:Choice Requires="p14">
      <p:transition spd="slow" p14:dur="2000" advTm="26766"/>
    </mc:Choice>
    <mc:Fallback xmlns="">
      <p:transition spd="slow" advTm="26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nSpc>
                <a:spcPct val="100000"/>
              </a:lnSpc>
              <a:spcBef>
                <a:spcPts val="0"/>
              </a:spcBef>
              <a:spcAft>
                <a:spcPts val="4200"/>
              </a:spcAft>
            </a:pPr>
            <a:r>
              <a:rPr lang="it-IT" dirty="0" err="1"/>
              <a:t>Systematic</a:t>
            </a:r>
            <a:r>
              <a:rPr lang="it-IT" dirty="0"/>
              <a:t> </a:t>
            </a:r>
            <a:r>
              <a:rPr lang="it-IT" dirty="0" err="1"/>
              <a:t>redesign</a:t>
            </a:r>
            <a:r>
              <a:rPr lang="it-IT" dirty="0"/>
              <a:t> of the </a:t>
            </a:r>
            <a:r>
              <a:rPr lang="it-IT" dirty="0" err="1"/>
              <a:t>Leornardo’s</a:t>
            </a:r>
            <a:r>
              <a:rPr lang="it-IT" dirty="0"/>
              <a:t> </a:t>
            </a:r>
            <a:r>
              <a:rPr lang="it-IT" dirty="0" err="1"/>
              <a:t>hydraulic</a:t>
            </a:r>
            <a:r>
              <a:rPr lang="it-IT" dirty="0"/>
              <a:t> </a:t>
            </a:r>
            <a:r>
              <a:rPr lang="it-IT" dirty="0" err="1"/>
              <a:t>saw</a:t>
            </a:r>
            <a:r>
              <a:rPr lang="it-IT" dirty="0"/>
              <a:t>.</a:t>
            </a:r>
          </a:p>
        </p:txBody>
      </p:sp>
      <p:sp>
        <p:nvSpPr>
          <p:cNvPr id="4" name="Segnaposto numero diapositiva 3"/>
          <p:cNvSpPr>
            <a:spLocks noGrp="1"/>
          </p:cNvSpPr>
          <p:nvPr>
            <p:ph type="sldNum" sz="quarter" idx="12"/>
          </p:nvPr>
        </p:nvSpPr>
        <p:spPr/>
        <p:txBody>
          <a:bodyPr/>
          <a:lstStyle/>
          <a:p>
            <a:fld id="{E7A41E1B-4F70-4964-A407-84C68BE8251C}" type="slidenum">
              <a:rPr lang="it-IT" smtClean="0"/>
              <a:pPr/>
              <a:t>10</a:t>
            </a:fld>
            <a:r>
              <a:rPr lang="it-IT" smtClean="0"/>
              <a:t>/16</a:t>
            </a:r>
            <a:endParaRPr lang="it-IT" dirty="0" smtClean="0"/>
          </a:p>
        </p:txBody>
      </p:sp>
      <p:sp>
        <p:nvSpPr>
          <p:cNvPr id="5" name="Segnaposto testo 4"/>
          <p:cNvSpPr>
            <a:spLocks noGrp="1"/>
          </p:cNvSpPr>
          <p:nvPr>
            <p:ph type="body" sz="quarter" idx="13"/>
          </p:nvPr>
        </p:nvSpPr>
        <p:spPr/>
        <p:txBody>
          <a:bodyPr/>
          <a:lstStyle/>
          <a:p>
            <a:r>
              <a:rPr lang="it-IT" dirty="0"/>
              <a:t>(Cod. </a:t>
            </a:r>
            <a:r>
              <a:rPr lang="it-IT" dirty="0" err="1"/>
              <a:t>Atl</a:t>
            </a:r>
            <a:r>
              <a:rPr lang="it-IT" dirty="0"/>
              <a:t>. F 1078r). </a:t>
            </a:r>
          </a:p>
        </p:txBody>
      </p:sp>
      <p:sp>
        <p:nvSpPr>
          <p:cNvPr id="28" name="CasellaDiTesto 27"/>
          <p:cNvSpPr txBox="1"/>
          <p:nvPr/>
        </p:nvSpPr>
        <p:spPr>
          <a:xfrm>
            <a:off x="838200" y="2017583"/>
            <a:ext cx="2376264" cy="369332"/>
          </a:xfrm>
          <a:prstGeom prst="rect">
            <a:avLst/>
          </a:prstGeom>
          <a:solidFill>
            <a:schemeClr val="accent1">
              <a:lumMod val="40000"/>
              <a:lumOff val="60000"/>
            </a:schemeClr>
          </a:solidFill>
        </p:spPr>
        <p:txBody>
          <a:bodyPr wrap="square" rtlCol="0">
            <a:spAutoFit/>
          </a:bodyPr>
          <a:lstStyle/>
          <a:p>
            <a:r>
              <a:rPr lang="it-IT" dirty="0" smtClean="0"/>
              <a:t>TASK CLARIFICATION</a:t>
            </a:r>
            <a:endParaRPr lang="it-IT" dirty="0"/>
          </a:p>
        </p:txBody>
      </p:sp>
      <p:sp>
        <p:nvSpPr>
          <p:cNvPr id="29" name="CasellaDiTesto 28"/>
          <p:cNvSpPr txBox="1"/>
          <p:nvPr/>
        </p:nvSpPr>
        <p:spPr>
          <a:xfrm>
            <a:off x="838200" y="2780928"/>
            <a:ext cx="11162456" cy="1938992"/>
          </a:xfrm>
          <a:prstGeom prst="rect">
            <a:avLst/>
          </a:prstGeom>
          <a:noFill/>
        </p:spPr>
        <p:txBody>
          <a:bodyPr wrap="square" rtlCol="0">
            <a:spAutoFit/>
          </a:bodyPr>
          <a:lstStyle/>
          <a:p>
            <a:pPr marL="285750" indent="-285750">
              <a:buFontTx/>
              <a:buChar char="-"/>
            </a:pPr>
            <a:r>
              <a:rPr lang="en-US" sz="2400" dirty="0" smtClean="0"/>
              <a:t>A </a:t>
            </a:r>
            <a:r>
              <a:rPr lang="en-US" sz="2400" dirty="0"/>
              <a:t>new and fully functional model of the hydraulic saw of Leonardo (Cod. Atl. F </a:t>
            </a:r>
            <a:r>
              <a:rPr lang="en-US" sz="2400" dirty="0" smtClean="0"/>
              <a:t>1078r)</a:t>
            </a:r>
          </a:p>
          <a:p>
            <a:pPr marL="285750" indent="-285750">
              <a:buFontTx/>
              <a:buChar char="-"/>
            </a:pPr>
            <a:r>
              <a:rPr lang="en-US" sz="2400" dirty="0" smtClean="0"/>
              <a:t>Realistic </a:t>
            </a:r>
            <a:r>
              <a:rPr lang="en-US" sz="2400" dirty="0"/>
              <a:t>materials and appearance. </a:t>
            </a:r>
          </a:p>
          <a:p>
            <a:pPr marL="285750" indent="-285750">
              <a:buFontTx/>
              <a:buChar char="-"/>
            </a:pPr>
            <a:r>
              <a:rPr lang="en-US" sz="2400" dirty="0" smtClean="0"/>
              <a:t>Design requirements </a:t>
            </a:r>
            <a:r>
              <a:rPr lang="en-US" sz="2400" dirty="0"/>
              <a:t>about geometry (especially the size), kinematics, materials, </a:t>
            </a:r>
            <a:endParaRPr lang="en-US" sz="2400" dirty="0" smtClean="0"/>
          </a:p>
          <a:p>
            <a:pPr marL="285750" indent="-285750">
              <a:buFontTx/>
              <a:buChar char="-"/>
            </a:pPr>
            <a:r>
              <a:rPr lang="en-US" sz="2400" dirty="0" smtClean="0"/>
              <a:t>Forces to allow human interaction with the model</a:t>
            </a:r>
          </a:p>
          <a:p>
            <a:pPr marL="285750" indent="-285750">
              <a:buFontTx/>
              <a:buChar char="-"/>
            </a:pPr>
            <a:r>
              <a:rPr lang="en-US" sz="2400" dirty="0" smtClean="0"/>
              <a:t>Production </a:t>
            </a:r>
            <a:r>
              <a:rPr lang="en-US" sz="2400" dirty="0"/>
              <a:t>process and </a:t>
            </a:r>
            <a:r>
              <a:rPr lang="en-US" sz="2400" dirty="0" smtClean="0"/>
              <a:t>available budget</a:t>
            </a:r>
          </a:p>
        </p:txBody>
      </p:sp>
      <p:pic>
        <p:nvPicPr>
          <p:cNvPr id="31" name="Immagine 30"/>
          <p:cNvPicPr>
            <a:picLocks noChangeAspect="1"/>
          </p:cNvPicPr>
          <p:nvPr/>
        </p:nvPicPr>
        <p:blipFill>
          <a:blip r:embed="rId5"/>
          <a:stretch>
            <a:fillRect/>
          </a:stretch>
        </p:blipFill>
        <p:spPr>
          <a:xfrm>
            <a:off x="8040216" y="4183231"/>
            <a:ext cx="3693240" cy="209006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60414549"/>
      </p:ext>
    </p:extLst>
  </p:cSld>
  <p:clrMapOvr>
    <a:masterClrMapping/>
  </p:clrMapOvr>
  <mc:AlternateContent xmlns:mc="http://schemas.openxmlformats.org/markup-compatibility/2006" xmlns:p14="http://schemas.microsoft.com/office/powerpoint/2010/main">
    <mc:Choice Requires="p14">
      <p:transition spd="slow" p14:dur="2000" advTm="82452"/>
    </mc:Choice>
    <mc:Fallback xmlns="">
      <p:transition spd="slow" advTm="82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nSpc>
                <a:spcPct val="100000"/>
              </a:lnSpc>
              <a:spcBef>
                <a:spcPts val="0"/>
              </a:spcBef>
              <a:spcAft>
                <a:spcPts val="4200"/>
              </a:spcAft>
            </a:pPr>
            <a:r>
              <a:rPr lang="it-IT" dirty="0" err="1"/>
              <a:t>Systematic</a:t>
            </a:r>
            <a:r>
              <a:rPr lang="it-IT" dirty="0"/>
              <a:t> </a:t>
            </a:r>
            <a:r>
              <a:rPr lang="it-IT" dirty="0" err="1"/>
              <a:t>redesign</a:t>
            </a:r>
            <a:r>
              <a:rPr lang="it-IT" dirty="0"/>
              <a:t> of the </a:t>
            </a:r>
            <a:r>
              <a:rPr lang="it-IT" dirty="0" err="1"/>
              <a:t>Leornardo’s</a:t>
            </a:r>
            <a:r>
              <a:rPr lang="it-IT" dirty="0"/>
              <a:t> </a:t>
            </a:r>
            <a:r>
              <a:rPr lang="it-IT" dirty="0" err="1"/>
              <a:t>hydraulic</a:t>
            </a:r>
            <a:r>
              <a:rPr lang="it-IT" dirty="0"/>
              <a:t> </a:t>
            </a:r>
            <a:r>
              <a:rPr lang="it-IT" dirty="0" err="1"/>
              <a:t>saw</a:t>
            </a:r>
            <a:r>
              <a:rPr lang="it-IT" dirty="0"/>
              <a:t>.</a:t>
            </a:r>
          </a:p>
        </p:txBody>
      </p:sp>
      <p:sp>
        <p:nvSpPr>
          <p:cNvPr id="4" name="Segnaposto numero diapositiva 3"/>
          <p:cNvSpPr>
            <a:spLocks noGrp="1"/>
          </p:cNvSpPr>
          <p:nvPr>
            <p:ph type="sldNum" sz="quarter" idx="12"/>
          </p:nvPr>
        </p:nvSpPr>
        <p:spPr/>
        <p:txBody>
          <a:bodyPr/>
          <a:lstStyle/>
          <a:p>
            <a:fld id="{E7A41E1B-4F70-4964-A407-84C68BE8251C}" type="slidenum">
              <a:rPr lang="it-IT" smtClean="0"/>
              <a:pPr/>
              <a:t>11</a:t>
            </a:fld>
            <a:r>
              <a:rPr lang="it-IT" smtClean="0"/>
              <a:t>/16</a:t>
            </a:r>
            <a:endParaRPr lang="it-IT" dirty="0" smtClean="0"/>
          </a:p>
        </p:txBody>
      </p:sp>
      <p:sp>
        <p:nvSpPr>
          <p:cNvPr id="5" name="Segnaposto testo 4"/>
          <p:cNvSpPr>
            <a:spLocks noGrp="1"/>
          </p:cNvSpPr>
          <p:nvPr>
            <p:ph type="body" sz="quarter" idx="13"/>
          </p:nvPr>
        </p:nvSpPr>
        <p:spPr/>
        <p:txBody>
          <a:bodyPr/>
          <a:lstStyle/>
          <a:p>
            <a:r>
              <a:rPr lang="it-IT" dirty="0"/>
              <a:t>(Cod. </a:t>
            </a:r>
            <a:r>
              <a:rPr lang="it-IT" dirty="0" err="1"/>
              <a:t>Atl</a:t>
            </a:r>
            <a:r>
              <a:rPr lang="it-IT" dirty="0"/>
              <a:t>. F 1078r). </a:t>
            </a:r>
          </a:p>
        </p:txBody>
      </p:sp>
      <p:pic>
        <p:nvPicPr>
          <p:cNvPr id="27" name="Immagine 26"/>
          <p:cNvPicPr>
            <a:picLocks noChangeAspect="1"/>
          </p:cNvPicPr>
          <p:nvPr/>
        </p:nvPicPr>
        <p:blipFill>
          <a:blip r:embed="rId5"/>
          <a:stretch>
            <a:fillRect/>
          </a:stretch>
        </p:blipFill>
        <p:spPr>
          <a:xfrm>
            <a:off x="6096000" y="1415709"/>
            <a:ext cx="5761856" cy="3458014"/>
          </a:xfrm>
          <a:prstGeom prst="rect">
            <a:avLst/>
          </a:prstGeom>
        </p:spPr>
      </p:pic>
      <p:sp>
        <p:nvSpPr>
          <p:cNvPr id="3" name="CasellaDiTesto 2"/>
          <p:cNvSpPr txBox="1"/>
          <p:nvPr/>
        </p:nvSpPr>
        <p:spPr>
          <a:xfrm>
            <a:off x="984020" y="2231579"/>
            <a:ext cx="4536504" cy="1569660"/>
          </a:xfrm>
          <a:prstGeom prst="rect">
            <a:avLst/>
          </a:prstGeom>
          <a:noFill/>
        </p:spPr>
        <p:txBody>
          <a:bodyPr wrap="square" rtlCol="0">
            <a:spAutoFit/>
          </a:bodyPr>
          <a:lstStyle/>
          <a:p>
            <a:r>
              <a:rPr lang="it-IT" sz="2400" dirty="0" smtClean="0"/>
              <a:t>Iterative </a:t>
            </a:r>
            <a:r>
              <a:rPr lang="it-IT" sz="2400" dirty="0" err="1" smtClean="0"/>
              <a:t>embodiment</a:t>
            </a:r>
            <a:r>
              <a:rPr lang="it-IT" sz="2400" dirty="0" smtClean="0"/>
              <a:t> design in </a:t>
            </a:r>
            <a:r>
              <a:rPr lang="it-IT" sz="2400" dirty="0" err="1" smtClean="0"/>
              <a:t>order</a:t>
            </a:r>
            <a:r>
              <a:rPr lang="it-IT" sz="2400" dirty="0" smtClean="0"/>
              <a:t> to </a:t>
            </a:r>
            <a:r>
              <a:rPr lang="it-IT" sz="2400" dirty="0" err="1" smtClean="0"/>
              <a:t>identify</a:t>
            </a:r>
            <a:r>
              <a:rPr lang="it-IT" sz="2400" dirty="0" smtClean="0"/>
              <a:t> </a:t>
            </a:r>
            <a:r>
              <a:rPr lang="it-IT" sz="2400" dirty="0" err="1" smtClean="0"/>
              <a:t>all</a:t>
            </a:r>
            <a:r>
              <a:rPr lang="it-IT" sz="2400" dirty="0" smtClean="0"/>
              <a:t> </a:t>
            </a:r>
            <a:r>
              <a:rPr lang="it-IT" sz="2400" dirty="0" err="1" smtClean="0"/>
              <a:t>details</a:t>
            </a:r>
            <a:r>
              <a:rPr lang="it-IT" sz="2400" dirty="0" smtClean="0"/>
              <a:t> and to </a:t>
            </a:r>
            <a:r>
              <a:rPr lang="it-IT" sz="2400" dirty="0" err="1" smtClean="0"/>
              <a:t>understand</a:t>
            </a:r>
            <a:r>
              <a:rPr lang="it-IT" sz="2400" dirty="0" smtClean="0"/>
              <a:t> the </a:t>
            </a:r>
            <a:r>
              <a:rPr lang="it-IT" sz="2400" dirty="0" err="1" smtClean="0"/>
              <a:t>related</a:t>
            </a:r>
            <a:r>
              <a:rPr lang="it-IT" sz="2400" dirty="0" smtClean="0"/>
              <a:t> </a:t>
            </a:r>
            <a:r>
              <a:rPr lang="it-IT" sz="2400" dirty="0" err="1" smtClean="0"/>
              <a:t>functional</a:t>
            </a:r>
            <a:r>
              <a:rPr lang="it-IT" sz="2400" dirty="0" smtClean="0"/>
              <a:t> </a:t>
            </a:r>
            <a:r>
              <a:rPr lang="it-IT" sz="2400" dirty="0" err="1" smtClean="0"/>
              <a:t>meaning</a:t>
            </a:r>
            <a:endParaRPr lang="it-IT" sz="2400" dirty="0"/>
          </a:p>
        </p:txBody>
      </p:sp>
      <p:pic>
        <p:nvPicPr>
          <p:cNvPr id="7" name="Immagine 6"/>
          <p:cNvPicPr/>
          <p:nvPr/>
        </p:nvPicPr>
        <p:blipFill>
          <a:blip r:embed="rId6"/>
          <a:stretch>
            <a:fillRect/>
          </a:stretch>
        </p:blipFill>
        <p:spPr>
          <a:xfrm>
            <a:off x="2063552" y="3887521"/>
            <a:ext cx="3456384" cy="2814165"/>
          </a:xfrm>
          <a:prstGeom prst="rect">
            <a:avLst/>
          </a:prstGeom>
        </p:spPr>
      </p:pic>
      <p:sp>
        <p:nvSpPr>
          <p:cNvPr id="8" name="CasellaDiTesto 7"/>
          <p:cNvSpPr txBox="1"/>
          <p:nvPr/>
        </p:nvSpPr>
        <p:spPr>
          <a:xfrm>
            <a:off x="767408" y="1620162"/>
            <a:ext cx="3024336" cy="646331"/>
          </a:xfrm>
          <a:prstGeom prst="rect">
            <a:avLst/>
          </a:prstGeom>
          <a:solidFill>
            <a:schemeClr val="accent1">
              <a:lumMod val="40000"/>
              <a:lumOff val="60000"/>
            </a:schemeClr>
          </a:solidFill>
        </p:spPr>
        <p:txBody>
          <a:bodyPr wrap="square" rtlCol="0">
            <a:spAutoFit/>
          </a:bodyPr>
          <a:lstStyle/>
          <a:p>
            <a:r>
              <a:rPr lang="it-IT" dirty="0" smtClean="0"/>
              <a:t>ITERATIONS BETWEEN CONCEPT AND EMBODIMENT</a:t>
            </a:r>
            <a:endParaRPr lang="it-IT"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43575841"/>
      </p:ext>
    </p:extLst>
  </p:cSld>
  <p:clrMapOvr>
    <a:masterClrMapping/>
  </p:clrMapOvr>
  <mc:AlternateContent xmlns:mc="http://schemas.openxmlformats.org/markup-compatibility/2006" xmlns:p14="http://schemas.microsoft.com/office/powerpoint/2010/main">
    <mc:Choice Requires="p14">
      <p:transition spd="slow" p14:dur="2000" advTm="82785"/>
    </mc:Choice>
    <mc:Fallback xmlns="">
      <p:transition spd="slow" advTm="8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nSpc>
                <a:spcPct val="100000"/>
              </a:lnSpc>
              <a:spcBef>
                <a:spcPts val="0"/>
              </a:spcBef>
              <a:spcAft>
                <a:spcPts val="4200"/>
              </a:spcAft>
            </a:pPr>
            <a:r>
              <a:rPr lang="it-IT" dirty="0" err="1"/>
              <a:t>Systematic</a:t>
            </a:r>
            <a:r>
              <a:rPr lang="it-IT" dirty="0"/>
              <a:t> </a:t>
            </a:r>
            <a:r>
              <a:rPr lang="it-IT" dirty="0" err="1"/>
              <a:t>redesign</a:t>
            </a:r>
            <a:r>
              <a:rPr lang="it-IT" dirty="0"/>
              <a:t> of the </a:t>
            </a:r>
            <a:r>
              <a:rPr lang="it-IT" dirty="0" err="1"/>
              <a:t>Leornardo’s</a:t>
            </a:r>
            <a:r>
              <a:rPr lang="it-IT" dirty="0"/>
              <a:t> </a:t>
            </a:r>
            <a:r>
              <a:rPr lang="it-IT" dirty="0" err="1"/>
              <a:t>hydraulic</a:t>
            </a:r>
            <a:r>
              <a:rPr lang="it-IT" dirty="0"/>
              <a:t> </a:t>
            </a:r>
            <a:r>
              <a:rPr lang="it-IT" dirty="0" err="1"/>
              <a:t>saw</a:t>
            </a:r>
            <a:r>
              <a:rPr lang="it-IT" dirty="0"/>
              <a:t>.</a:t>
            </a:r>
          </a:p>
        </p:txBody>
      </p:sp>
      <p:sp>
        <p:nvSpPr>
          <p:cNvPr id="4" name="Segnaposto numero diapositiva 3"/>
          <p:cNvSpPr>
            <a:spLocks noGrp="1"/>
          </p:cNvSpPr>
          <p:nvPr>
            <p:ph type="sldNum" sz="quarter" idx="12"/>
          </p:nvPr>
        </p:nvSpPr>
        <p:spPr/>
        <p:txBody>
          <a:bodyPr/>
          <a:lstStyle/>
          <a:p>
            <a:fld id="{E7A41E1B-4F70-4964-A407-84C68BE8251C}" type="slidenum">
              <a:rPr lang="it-IT" smtClean="0"/>
              <a:pPr/>
              <a:t>12</a:t>
            </a:fld>
            <a:r>
              <a:rPr lang="it-IT" smtClean="0"/>
              <a:t>/16</a:t>
            </a:r>
            <a:endParaRPr lang="it-IT" dirty="0" smtClean="0"/>
          </a:p>
        </p:txBody>
      </p:sp>
      <p:sp>
        <p:nvSpPr>
          <p:cNvPr id="5" name="Segnaposto testo 4"/>
          <p:cNvSpPr>
            <a:spLocks noGrp="1"/>
          </p:cNvSpPr>
          <p:nvPr>
            <p:ph type="body" sz="quarter" idx="13"/>
          </p:nvPr>
        </p:nvSpPr>
        <p:spPr/>
        <p:txBody>
          <a:bodyPr/>
          <a:lstStyle/>
          <a:p>
            <a:r>
              <a:rPr lang="it-IT" dirty="0"/>
              <a:t>(Cod. </a:t>
            </a:r>
            <a:r>
              <a:rPr lang="it-IT" dirty="0" err="1"/>
              <a:t>Atl</a:t>
            </a:r>
            <a:r>
              <a:rPr lang="it-IT" dirty="0"/>
              <a:t>. F 1078r). </a:t>
            </a:r>
          </a:p>
        </p:txBody>
      </p:sp>
      <p:pic>
        <p:nvPicPr>
          <p:cNvPr id="6" name="Rampino_Ruota_V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27448" y="1729332"/>
            <a:ext cx="9578280" cy="3669460"/>
          </a:xfrm>
          <a:prstGeom prst="rect">
            <a:avLst/>
          </a:prstGeom>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97398820"/>
      </p:ext>
    </p:extLst>
  </p:cSld>
  <p:clrMapOvr>
    <a:masterClrMapping/>
  </p:clrMapOvr>
  <mc:AlternateContent xmlns:mc="http://schemas.openxmlformats.org/markup-compatibility/2006" xmlns:p14="http://schemas.microsoft.com/office/powerpoint/2010/main">
    <mc:Choice Requires="p14">
      <p:transition spd="slow" p14:dur="2000" advTm="34436"/>
    </mc:Choice>
    <mc:Fallback xmlns="">
      <p:transition spd="slow" advTm="34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8294" objId="6"/>
        <p14:triggerEvt type="onClick" time="8294" objId="6"/>
        <p14:stopEvt time="26893"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nSpc>
                <a:spcPct val="100000"/>
              </a:lnSpc>
              <a:spcBef>
                <a:spcPts val="0"/>
              </a:spcBef>
              <a:spcAft>
                <a:spcPts val="4200"/>
              </a:spcAft>
            </a:pPr>
            <a:r>
              <a:rPr lang="it-IT" dirty="0" err="1"/>
              <a:t>Systematic</a:t>
            </a:r>
            <a:r>
              <a:rPr lang="it-IT" dirty="0"/>
              <a:t> </a:t>
            </a:r>
            <a:r>
              <a:rPr lang="it-IT" dirty="0" err="1"/>
              <a:t>redesign</a:t>
            </a:r>
            <a:r>
              <a:rPr lang="it-IT" dirty="0"/>
              <a:t> of the </a:t>
            </a:r>
            <a:r>
              <a:rPr lang="it-IT" dirty="0" err="1"/>
              <a:t>Leornardo’s</a:t>
            </a:r>
            <a:r>
              <a:rPr lang="it-IT" dirty="0"/>
              <a:t> </a:t>
            </a:r>
            <a:r>
              <a:rPr lang="it-IT" dirty="0" err="1"/>
              <a:t>hydraulic</a:t>
            </a:r>
            <a:r>
              <a:rPr lang="it-IT" dirty="0"/>
              <a:t> </a:t>
            </a:r>
            <a:r>
              <a:rPr lang="it-IT" dirty="0" err="1"/>
              <a:t>saw</a:t>
            </a:r>
            <a:r>
              <a:rPr lang="it-IT" dirty="0"/>
              <a:t>.</a:t>
            </a:r>
          </a:p>
        </p:txBody>
      </p:sp>
      <p:sp>
        <p:nvSpPr>
          <p:cNvPr id="4" name="Segnaposto numero diapositiva 3"/>
          <p:cNvSpPr>
            <a:spLocks noGrp="1"/>
          </p:cNvSpPr>
          <p:nvPr>
            <p:ph type="sldNum" sz="quarter" idx="12"/>
          </p:nvPr>
        </p:nvSpPr>
        <p:spPr/>
        <p:txBody>
          <a:bodyPr/>
          <a:lstStyle/>
          <a:p>
            <a:fld id="{E7A41E1B-4F70-4964-A407-84C68BE8251C}" type="slidenum">
              <a:rPr lang="it-IT" smtClean="0"/>
              <a:pPr/>
              <a:t>13</a:t>
            </a:fld>
            <a:r>
              <a:rPr lang="it-IT" smtClean="0"/>
              <a:t>/16</a:t>
            </a:r>
            <a:endParaRPr lang="it-IT" dirty="0" smtClean="0"/>
          </a:p>
        </p:txBody>
      </p:sp>
      <p:sp>
        <p:nvSpPr>
          <p:cNvPr id="5" name="Segnaposto testo 4"/>
          <p:cNvSpPr>
            <a:spLocks noGrp="1"/>
          </p:cNvSpPr>
          <p:nvPr>
            <p:ph type="body" sz="quarter" idx="13"/>
          </p:nvPr>
        </p:nvSpPr>
        <p:spPr/>
        <p:txBody>
          <a:bodyPr/>
          <a:lstStyle/>
          <a:p>
            <a:r>
              <a:rPr lang="it-IT" dirty="0"/>
              <a:t>(Cod. </a:t>
            </a:r>
            <a:r>
              <a:rPr lang="it-IT" dirty="0" err="1"/>
              <a:t>Atl</a:t>
            </a:r>
            <a:r>
              <a:rPr lang="it-IT" dirty="0"/>
              <a:t>. F 1078r). </a:t>
            </a:r>
          </a:p>
        </p:txBody>
      </p:sp>
      <p:pic>
        <p:nvPicPr>
          <p:cNvPr id="3" name="bozza_1_movie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6007" y="1729332"/>
            <a:ext cx="9887442" cy="3787900"/>
          </a:xfrm>
          <a:prstGeom prst="rect">
            <a:avLst/>
          </a:prstGeom>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38038547"/>
      </p:ext>
    </p:extLst>
  </p:cSld>
  <p:clrMapOvr>
    <a:masterClrMapping/>
  </p:clrMapOvr>
  <mc:AlternateContent xmlns:mc="http://schemas.openxmlformats.org/markup-compatibility/2006" xmlns:p14="http://schemas.microsoft.com/office/powerpoint/2010/main">
    <mc:Choice Requires="p14">
      <p:transition spd="slow" p14:dur="2000" advTm="48473"/>
    </mc:Choice>
    <mc:Fallback xmlns="">
      <p:transition spd="slow" advTm="48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2365" objId="3"/>
        <p14:triggerEvt type="onClick" time="12365" objId="3"/>
        <p14:stopEvt time="41089"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nSpc>
                <a:spcPct val="100000"/>
              </a:lnSpc>
              <a:spcBef>
                <a:spcPts val="0"/>
              </a:spcBef>
              <a:spcAft>
                <a:spcPts val="4200"/>
              </a:spcAft>
            </a:pPr>
            <a:r>
              <a:rPr lang="it-IT" dirty="0" err="1"/>
              <a:t>Systematic</a:t>
            </a:r>
            <a:r>
              <a:rPr lang="it-IT" dirty="0"/>
              <a:t> </a:t>
            </a:r>
            <a:r>
              <a:rPr lang="it-IT" dirty="0" err="1"/>
              <a:t>redesign</a:t>
            </a:r>
            <a:r>
              <a:rPr lang="it-IT" dirty="0"/>
              <a:t> of the </a:t>
            </a:r>
            <a:r>
              <a:rPr lang="it-IT" dirty="0" err="1"/>
              <a:t>Leornardo’s</a:t>
            </a:r>
            <a:r>
              <a:rPr lang="it-IT" dirty="0"/>
              <a:t> </a:t>
            </a:r>
            <a:r>
              <a:rPr lang="it-IT" dirty="0" err="1"/>
              <a:t>hydraulic</a:t>
            </a:r>
            <a:r>
              <a:rPr lang="it-IT" dirty="0"/>
              <a:t> </a:t>
            </a:r>
            <a:r>
              <a:rPr lang="it-IT" dirty="0" err="1"/>
              <a:t>saw</a:t>
            </a:r>
            <a:r>
              <a:rPr lang="it-IT" dirty="0"/>
              <a:t>.</a:t>
            </a:r>
          </a:p>
        </p:txBody>
      </p:sp>
      <p:sp>
        <p:nvSpPr>
          <p:cNvPr id="4" name="Segnaposto numero diapositiva 3"/>
          <p:cNvSpPr>
            <a:spLocks noGrp="1"/>
          </p:cNvSpPr>
          <p:nvPr>
            <p:ph type="sldNum" sz="quarter" idx="12"/>
          </p:nvPr>
        </p:nvSpPr>
        <p:spPr/>
        <p:txBody>
          <a:bodyPr/>
          <a:lstStyle/>
          <a:p>
            <a:fld id="{E7A41E1B-4F70-4964-A407-84C68BE8251C}" type="slidenum">
              <a:rPr lang="it-IT" smtClean="0"/>
              <a:pPr/>
              <a:t>14</a:t>
            </a:fld>
            <a:r>
              <a:rPr lang="it-IT" smtClean="0"/>
              <a:t>/16</a:t>
            </a:r>
            <a:endParaRPr lang="it-IT" dirty="0" smtClean="0"/>
          </a:p>
        </p:txBody>
      </p:sp>
      <p:sp>
        <p:nvSpPr>
          <p:cNvPr id="5" name="Segnaposto testo 4"/>
          <p:cNvSpPr>
            <a:spLocks noGrp="1"/>
          </p:cNvSpPr>
          <p:nvPr>
            <p:ph type="body" sz="quarter" idx="13"/>
          </p:nvPr>
        </p:nvSpPr>
        <p:spPr/>
        <p:txBody>
          <a:bodyPr/>
          <a:lstStyle/>
          <a:p>
            <a:r>
              <a:rPr lang="it-IT" dirty="0"/>
              <a:t>(Cod. </a:t>
            </a:r>
            <a:r>
              <a:rPr lang="it-IT" dirty="0" err="1"/>
              <a:t>Atl</a:t>
            </a:r>
            <a:r>
              <a:rPr lang="it-IT" dirty="0"/>
              <a:t>. F 1078r). </a:t>
            </a:r>
          </a:p>
        </p:txBody>
      </p:sp>
      <p:pic>
        <p:nvPicPr>
          <p:cNvPr id="6" name="Immagine 5"/>
          <p:cNvPicPr>
            <a:picLocks noChangeAspect="1"/>
          </p:cNvPicPr>
          <p:nvPr/>
        </p:nvPicPr>
        <p:blipFill>
          <a:blip r:embed="rId5"/>
          <a:stretch>
            <a:fillRect/>
          </a:stretch>
        </p:blipFill>
        <p:spPr>
          <a:xfrm>
            <a:off x="5591944" y="1410246"/>
            <a:ext cx="4114363" cy="5128668"/>
          </a:xfrm>
          <a:prstGeom prst="rect">
            <a:avLst/>
          </a:prstGeom>
        </p:spPr>
      </p:pic>
      <p:pic>
        <p:nvPicPr>
          <p:cNvPr id="7" name="Immagine 6"/>
          <p:cNvPicPr>
            <a:picLocks noChangeAspect="1"/>
          </p:cNvPicPr>
          <p:nvPr/>
        </p:nvPicPr>
        <p:blipFill>
          <a:blip r:embed="rId6"/>
          <a:stretch>
            <a:fillRect/>
          </a:stretch>
        </p:blipFill>
        <p:spPr>
          <a:xfrm>
            <a:off x="10128448" y="4464508"/>
            <a:ext cx="1930363" cy="1603593"/>
          </a:xfrm>
          <a:prstGeom prst="rect">
            <a:avLst/>
          </a:prstGeom>
        </p:spPr>
      </p:pic>
      <p:sp>
        <p:nvSpPr>
          <p:cNvPr id="8" name="CasellaDiTesto 7"/>
          <p:cNvSpPr txBox="1"/>
          <p:nvPr/>
        </p:nvSpPr>
        <p:spPr>
          <a:xfrm>
            <a:off x="1487488" y="1729332"/>
            <a:ext cx="3024336" cy="923330"/>
          </a:xfrm>
          <a:prstGeom prst="rect">
            <a:avLst/>
          </a:prstGeom>
          <a:solidFill>
            <a:schemeClr val="accent1">
              <a:lumMod val="40000"/>
              <a:lumOff val="60000"/>
            </a:schemeClr>
          </a:solidFill>
        </p:spPr>
        <p:txBody>
          <a:bodyPr wrap="square" rtlCol="0">
            <a:spAutoFit/>
          </a:bodyPr>
          <a:lstStyle/>
          <a:p>
            <a:r>
              <a:rPr lang="it-IT" dirty="0" smtClean="0"/>
              <a:t>DETAIL DESIGN TO ALLOW THE MANUFACTURING OF THE WORKING MODEL</a:t>
            </a:r>
            <a:endParaRPr lang="it-IT" dirty="0"/>
          </a:p>
        </p:txBody>
      </p:sp>
      <p:pic>
        <p:nvPicPr>
          <p:cNvPr id="9" name="Immagine 8"/>
          <p:cNvPicPr/>
          <p:nvPr/>
        </p:nvPicPr>
        <p:blipFill>
          <a:blip r:embed="rId7"/>
          <a:stretch>
            <a:fillRect/>
          </a:stretch>
        </p:blipFill>
        <p:spPr>
          <a:xfrm>
            <a:off x="1328108" y="2710915"/>
            <a:ext cx="3773928" cy="3507186"/>
          </a:xfrm>
          <a:prstGeom prst="rect">
            <a:avLst/>
          </a:prstGeom>
        </p:spPr>
      </p:pic>
      <p:sp>
        <p:nvSpPr>
          <p:cNvPr id="10" name="Freccia a destra 9"/>
          <p:cNvSpPr/>
          <p:nvPr/>
        </p:nvSpPr>
        <p:spPr>
          <a:xfrm>
            <a:off x="4932531" y="4486435"/>
            <a:ext cx="47454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60116568"/>
      </p:ext>
    </p:extLst>
  </p:cSld>
  <p:clrMapOvr>
    <a:masterClrMapping/>
  </p:clrMapOvr>
  <mc:AlternateContent xmlns:mc="http://schemas.openxmlformats.org/markup-compatibility/2006" xmlns:p14="http://schemas.microsoft.com/office/powerpoint/2010/main">
    <mc:Choice Requires="p14">
      <p:transition spd="slow" p14:dur="2000" advTm="45248"/>
    </mc:Choice>
    <mc:Fallback xmlns="">
      <p:transition spd="slow" advTm="4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nSpc>
                <a:spcPct val="100000"/>
              </a:lnSpc>
              <a:spcBef>
                <a:spcPts val="0"/>
              </a:spcBef>
              <a:spcAft>
                <a:spcPts val="4200"/>
              </a:spcAft>
            </a:pPr>
            <a:r>
              <a:rPr lang="it-IT" dirty="0" err="1" smtClean="0"/>
              <a:t>Conclusions</a:t>
            </a:r>
            <a:endParaRPr lang="it-IT" dirty="0"/>
          </a:p>
        </p:txBody>
      </p:sp>
      <p:sp>
        <p:nvSpPr>
          <p:cNvPr id="4" name="Segnaposto numero diapositiva 3"/>
          <p:cNvSpPr>
            <a:spLocks noGrp="1"/>
          </p:cNvSpPr>
          <p:nvPr>
            <p:ph type="sldNum" sz="quarter" idx="12"/>
          </p:nvPr>
        </p:nvSpPr>
        <p:spPr/>
        <p:txBody>
          <a:bodyPr/>
          <a:lstStyle/>
          <a:p>
            <a:fld id="{E7A41E1B-4F70-4964-A407-84C68BE8251C}" type="slidenum">
              <a:rPr lang="it-IT" smtClean="0"/>
              <a:pPr/>
              <a:t>15</a:t>
            </a:fld>
            <a:r>
              <a:rPr lang="it-IT" smtClean="0"/>
              <a:t>/16</a:t>
            </a:r>
            <a:endParaRPr lang="it-IT" dirty="0" smtClean="0"/>
          </a:p>
        </p:txBody>
      </p:sp>
      <p:sp>
        <p:nvSpPr>
          <p:cNvPr id="5" name="Segnaposto testo 4"/>
          <p:cNvSpPr>
            <a:spLocks noGrp="1"/>
          </p:cNvSpPr>
          <p:nvPr>
            <p:ph type="body" sz="quarter" idx="13"/>
          </p:nvPr>
        </p:nvSpPr>
        <p:spPr/>
        <p:txBody>
          <a:bodyPr/>
          <a:lstStyle/>
          <a:p>
            <a:endParaRPr lang="it-IT" dirty="0"/>
          </a:p>
        </p:txBody>
      </p:sp>
      <p:sp>
        <p:nvSpPr>
          <p:cNvPr id="3" name="Rettangolo 2"/>
          <p:cNvSpPr/>
          <p:nvPr/>
        </p:nvSpPr>
        <p:spPr>
          <a:xfrm>
            <a:off x="838200" y="1924677"/>
            <a:ext cx="10802416" cy="4093428"/>
          </a:xfrm>
          <a:prstGeom prst="rect">
            <a:avLst/>
          </a:prstGeom>
        </p:spPr>
        <p:txBody>
          <a:bodyPr wrap="square">
            <a:spAutoFit/>
          </a:bodyPr>
          <a:lstStyle/>
          <a:p>
            <a:pPr algn="just">
              <a:spcBef>
                <a:spcPts val="1200"/>
              </a:spcBef>
              <a:spcAft>
                <a:spcPts val="600"/>
              </a:spcAft>
            </a:pPr>
            <a:r>
              <a:rPr lang="en-US" sz="2400" dirty="0"/>
              <a:t>The aim of this presentation </a:t>
            </a:r>
            <a:r>
              <a:rPr lang="en-US" sz="2400" dirty="0" smtClean="0"/>
              <a:t>is </a:t>
            </a:r>
            <a:r>
              <a:rPr lang="en-US" sz="2400" dirty="0"/>
              <a:t>to provide a short and non-representative overview of the possible support that the systematic design methodologies can provide in cultural heritage tasks. </a:t>
            </a:r>
          </a:p>
          <a:p>
            <a:pPr algn="just">
              <a:spcBef>
                <a:spcPts val="1200"/>
              </a:spcBef>
              <a:spcAft>
                <a:spcPts val="600"/>
              </a:spcAft>
            </a:pPr>
            <a:r>
              <a:rPr lang="en-US" sz="2400" dirty="0"/>
              <a:t>The field of application is not limited to design tasks, but the available tools and procedures can be conveniently used for a plethora of other applications, like the classification and/or the analysis of the technological evolution path. </a:t>
            </a:r>
          </a:p>
          <a:p>
            <a:pPr algn="just">
              <a:spcAft>
                <a:spcPts val="0"/>
              </a:spcAft>
            </a:pPr>
            <a:endParaRPr lang="en-GB" sz="2400" dirty="0"/>
          </a:p>
          <a:p>
            <a:pPr algn="just">
              <a:spcAft>
                <a:spcPts val="0"/>
              </a:spcAft>
            </a:pPr>
            <a:r>
              <a:rPr lang="en-GB" sz="2400" dirty="0"/>
              <a:t>Design method can also support creativity in the design of any physical device involved in cultural heritage operations, allowing the designers to rapidly identify cost-effective solutions with the highest possible efficiency. </a:t>
            </a:r>
            <a:endParaRPr lang="it-IT" sz="24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34543891"/>
      </p:ext>
    </p:extLst>
  </p:cSld>
  <p:clrMapOvr>
    <a:masterClrMapping/>
  </p:clrMapOvr>
  <mc:AlternateContent xmlns:mc="http://schemas.openxmlformats.org/markup-compatibility/2006" xmlns:p14="http://schemas.microsoft.com/office/powerpoint/2010/main">
    <mc:Choice Requires="p14">
      <p:transition spd="slow" p14:dur="2000" advTm="92968"/>
    </mc:Choice>
    <mc:Fallback xmlns="">
      <p:transition spd="slow" advTm="92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a:xfrm>
            <a:off x="1847528" y="887779"/>
            <a:ext cx="8546008" cy="1470025"/>
          </a:xfrm>
        </p:spPr>
        <p:txBody>
          <a:bodyPr>
            <a:noAutofit/>
          </a:bodyPr>
          <a:lstStyle/>
          <a:p>
            <a:pPr algn="ctr"/>
            <a:r>
              <a:rPr lang="it-IT" sz="5400" dirty="0" err="1"/>
              <a:t>Thank</a:t>
            </a:r>
            <a:r>
              <a:rPr lang="it-IT" sz="5400" dirty="0"/>
              <a:t> </a:t>
            </a:r>
            <a:r>
              <a:rPr lang="it-IT" sz="5400" dirty="0" err="1"/>
              <a:t>you</a:t>
            </a:r>
            <a:r>
              <a:rPr lang="it-IT" sz="5400" dirty="0"/>
              <a:t> for </a:t>
            </a:r>
            <a:r>
              <a:rPr lang="it-IT" sz="5400" dirty="0" err="1"/>
              <a:t>attention</a:t>
            </a:r>
            <a:endParaRPr lang="it-IT" sz="5400" dirty="0"/>
          </a:p>
        </p:txBody>
      </p:sp>
      <p:sp>
        <p:nvSpPr>
          <p:cNvPr id="9" name="Sottotitolo 10"/>
          <p:cNvSpPr txBox="1">
            <a:spLocks/>
          </p:cNvSpPr>
          <p:nvPr/>
        </p:nvSpPr>
        <p:spPr>
          <a:xfrm>
            <a:off x="1110351" y="4677619"/>
            <a:ext cx="3640273" cy="5263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28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Courier New" panose="02070309020205020404" pitchFamily="49"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Wingdings" panose="05000000000000000000" pitchFamily="2" charset="2"/>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l"/>
            <a:r>
              <a:rPr lang="it-IT" sz="3200" dirty="0">
                <a:latin typeface="+mn-lt"/>
                <a:hlinkClick r:id="rId5"/>
              </a:rPr>
              <a:t>www.dief.unifi.it</a:t>
            </a:r>
            <a:r>
              <a:rPr lang="it-IT" sz="3600" dirty="0"/>
              <a:t> </a:t>
            </a:r>
          </a:p>
          <a:p>
            <a:pPr algn="l"/>
            <a:endParaRPr lang="it-IT" sz="4000" dirty="0"/>
          </a:p>
        </p:txBody>
      </p:sp>
      <p:pic>
        <p:nvPicPr>
          <p:cNvPr id="10" name="Picture 2" descr="http://www2.de.unifi.it/anum/Papini/logo-dief_350.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332045" y="2681871"/>
            <a:ext cx="1832058" cy="1921047"/>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12"/>
          </p:nvPr>
        </p:nvSpPr>
        <p:spPr/>
        <p:txBody>
          <a:bodyPr/>
          <a:lstStyle/>
          <a:p>
            <a:fld id="{E7A41E1B-4F70-4964-A407-84C68BE8251C}" type="slidenum">
              <a:rPr lang="it-IT" smtClean="0"/>
              <a:pPr/>
              <a:t>16</a:t>
            </a:fld>
            <a:r>
              <a:rPr lang="it-IT" smtClean="0"/>
              <a:t>/16</a:t>
            </a:r>
            <a:endParaRPr lang="it-IT" dirty="0"/>
          </a:p>
        </p:txBody>
      </p:sp>
      <p:sp>
        <p:nvSpPr>
          <p:cNvPr id="3" name="Rettangolo 2"/>
          <p:cNvSpPr/>
          <p:nvPr/>
        </p:nvSpPr>
        <p:spPr>
          <a:xfrm>
            <a:off x="0" y="5690834"/>
            <a:ext cx="2423592" cy="1167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84646" y="2681871"/>
            <a:ext cx="1808515" cy="1959224"/>
          </a:xfrm>
          <a:prstGeom prst="rect">
            <a:avLst/>
          </a:prstGeom>
        </p:spPr>
      </p:pic>
      <p:pic>
        <p:nvPicPr>
          <p:cNvPr id="11" name="Immagine 10"/>
          <p:cNvPicPr>
            <a:picLocks noChangeAspect="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950893" y="2397184"/>
            <a:ext cx="2376264" cy="693869"/>
          </a:xfrm>
          <a:prstGeom prst="rect">
            <a:avLst/>
          </a:prstGeom>
        </p:spPr>
      </p:pic>
      <p:sp>
        <p:nvSpPr>
          <p:cNvPr id="8" name="Sottotitolo 7"/>
          <p:cNvSpPr>
            <a:spLocks noGrp="1"/>
          </p:cNvSpPr>
          <p:nvPr>
            <p:ph type="subTitle" idx="1"/>
          </p:nvPr>
        </p:nvSpPr>
        <p:spPr>
          <a:xfrm>
            <a:off x="1117250" y="5203931"/>
            <a:ext cx="4742969" cy="563792"/>
          </a:xfrm>
        </p:spPr>
        <p:txBody>
          <a:bodyPr>
            <a:noAutofit/>
          </a:bodyPr>
          <a:lstStyle/>
          <a:p>
            <a:pPr algn="l"/>
            <a:r>
              <a:rPr lang="it-IT" sz="2400" dirty="0" smtClean="0">
                <a:latin typeface="+mn-lt"/>
              </a:rPr>
              <a:t>lorenzo.fiorineschi@unifi.it</a:t>
            </a:r>
            <a:br>
              <a:rPr lang="it-IT" sz="2400" dirty="0" smtClean="0">
                <a:latin typeface="+mn-lt"/>
              </a:rPr>
            </a:br>
            <a:r>
              <a:rPr lang="it-IT" sz="2400" dirty="0" smtClean="0">
                <a:latin typeface="+mn-lt"/>
              </a:rPr>
              <a:t>federico.rotini@unifi.it </a:t>
            </a:r>
            <a:r>
              <a:rPr lang="it-IT" dirty="0" smtClean="0">
                <a:latin typeface="+mn-lt"/>
              </a:rPr>
              <a:t> </a:t>
            </a:r>
            <a:endParaRPr lang="it-IT" dirty="0">
              <a:latin typeface="+mn-lt"/>
            </a:endParaRPr>
          </a:p>
        </p:txBody>
      </p:sp>
      <p:sp>
        <p:nvSpPr>
          <p:cNvPr id="12" name="Sottotitolo 7"/>
          <p:cNvSpPr txBox="1">
            <a:spLocks/>
          </p:cNvSpPr>
          <p:nvPr/>
        </p:nvSpPr>
        <p:spPr>
          <a:xfrm>
            <a:off x="6230813" y="3078603"/>
            <a:ext cx="4742969" cy="5637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28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Courier New" panose="02070309020205020404" pitchFamily="49"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Wingdings" panose="05000000000000000000" pitchFamily="2" charset="2"/>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it-IT" sz="2400" dirty="0" smtClean="0">
                <a:latin typeface="+mn-lt"/>
              </a:rPr>
              <a:t>gaetano.cascini@polimi.it </a:t>
            </a:r>
            <a:endParaRPr lang="it-IT" sz="2400" dirty="0">
              <a:latin typeface="+mn-lt"/>
            </a:endParaRPr>
          </a:p>
        </p:txBody>
      </p:sp>
      <p:pic>
        <p:nvPicPr>
          <p:cNvPr id="5" name="Immagine 4"/>
          <p:cNvPicPr>
            <a:picLocks noChangeAspect="1"/>
          </p:cNvPicPr>
          <p:nvPr/>
        </p:nvPicPr>
        <p:blipFill>
          <a:blip r:embed="rId9"/>
          <a:stretch>
            <a:fillRect/>
          </a:stretch>
        </p:blipFill>
        <p:spPr>
          <a:xfrm>
            <a:off x="7022901" y="3882234"/>
            <a:ext cx="1930363" cy="1603593"/>
          </a:xfrm>
          <a:prstGeom prst="rect">
            <a:avLst/>
          </a:prstGeom>
        </p:spPr>
      </p:pic>
      <p:sp>
        <p:nvSpPr>
          <p:cNvPr id="6" name="Rettangolo 5"/>
          <p:cNvSpPr/>
          <p:nvPr/>
        </p:nvSpPr>
        <p:spPr>
          <a:xfrm>
            <a:off x="6816080" y="5147894"/>
            <a:ext cx="4274368" cy="769441"/>
          </a:xfrm>
          <a:prstGeom prst="rect">
            <a:avLst/>
          </a:prstGeom>
        </p:spPr>
        <p:txBody>
          <a:bodyPr wrap="square">
            <a:spAutoFit/>
          </a:bodyPr>
          <a:lstStyle/>
          <a:p>
            <a:endParaRPr lang="it-IT" sz="2000" dirty="0">
              <a:solidFill>
                <a:srgbClr val="000000"/>
              </a:solidFill>
              <a:latin typeface="Times New Roman" panose="02020603050405020304" pitchFamily="18" charset="0"/>
            </a:endParaRPr>
          </a:p>
          <a:p>
            <a:r>
              <a:rPr lang="it-IT" sz="2400" dirty="0">
                <a:solidFill>
                  <a:schemeClr val="tx1">
                    <a:tint val="75000"/>
                  </a:schemeClr>
                </a:solidFill>
                <a:cs typeface="Arial" panose="020B0604020202020204" pitchFamily="34" charset="0"/>
              </a:rPr>
              <a:t> r.barsanti@comune.vinci.fi.it</a:t>
            </a:r>
            <a:r>
              <a:rPr lang="it-IT" dirty="0">
                <a:solidFill>
                  <a:srgbClr val="000000"/>
                </a:solidFill>
                <a:latin typeface="Times New Roman" panose="02020603050405020304" pitchFamily="18" charset="0"/>
              </a:rPr>
              <a:t> </a:t>
            </a:r>
            <a:endParaRPr lang="it-IT"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75447171"/>
      </p:ext>
    </p:extLst>
  </p:cSld>
  <p:clrMapOvr>
    <a:masterClrMapping/>
  </p:clrMapOvr>
  <mc:AlternateContent xmlns:mc="http://schemas.openxmlformats.org/markup-compatibility/2006" xmlns:p14="http://schemas.microsoft.com/office/powerpoint/2010/main">
    <mc:Choice Requires="p14">
      <p:transition spd="slow" p14:dur="2000" advTm="24336"/>
    </mc:Choice>
    <mc:Fallback xmlns="">
      <p:transition spd="slow" advTm="24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Summary</a:t>
            </a:r>
            <a:endParaRPr lang="it-IT" dirty="0"/>
          </a:p>
        </p:txBody>
      </p:sp>
      <p:sp>
        <p:nvSpPr>
          <p:cNvPr id="3" name="Segnaposto contenuto 2"/>
          <p:cNvSpPr>
            <a:spLocks noGrp="1"/>
          </p:cNvSpPr>
          <p:nvPr>
            <p:ph idx="1"/>
          </p:nvPr>
        </p:nvSpPr>
        <p:spPr>
          <a:xfrm>
            <a:off x="838200" y="1754538"/>
            <a:ext cx="7634064" cy="4422425"/>
          </a:xfrm>
        </p:spPr>
        <p:txBody>
          <a:bodyPr>
            <a:noAutofit/>
          </a:bodyPr>
          <a:lstStyle/>
          <a:p>
            <a:pPr>
              <a:lnSpc>
                <a:spcPct val="100000"/>
              </a:lnSpc>
              <a:spcBef>
                <a:spcPts val="0"/>
              </a:spcBef>
              <a:spcAft>
                <a:spcPts val="4200"/>
              </a:spcAft>
              <a:buFont typeface="Arial" panose="020B0604020202020204" pitchFamily="34" charset="0"/>
              <a:buChar char="•"/>
            </a:pPr>
            <a:r>
              <a:rPr lang="it-IT" sz="2400" dirty="0" err="1" smtClean="0"/>
              <a:t>Systematic</a:t>
            </a:r>
            <a:r>
              <a:rPr lang="it-IT" sz="2400" dirty="0" smtClean="0"/>
              <a:t> design and </a:t>
            </a:r>
            <a:r>
              <a:rPr lang="it-IT" sz="2400" dirty="0" err="1" smtClean="0"/>
              <a:t>problem</a:t>
            </a:r>
            <a:r>
              <a:rPr lang="it-IT" sz="2400" dirty="0" smtClean="0"/>
              <a:t> </a:t>
            </a:r>
            <a:r>
              <a:rPr lang="it-IT" sz="2400" dirty="0" err="1" smtClean="0"/>
              <a:t>solving</a:t>
            </a:r>
            <a:r>
              <a:rPr lang="it-IT" sz="2400" dirty="0" smtClean="0"/>
              <a:t> </a:t>
            </a:r>
            <a:r>
              <a:rPr lang="it-IT" sz="2400" dirty="0" err="1" smtClean="0"/>
              <a:t>approaches</a:t>
            </a:r>
            <a:endParaRPr lang="it-IT" sz="2400" dirty="0" smtClean="0"/>
          </a:p>
          <a:p>
            <a:pPr>
              <a:lnSpc>
                <a:spcPct val="100000"/>
              </a:lnSpc>
              <a:spcBef>
                <a:spcPts val="0"/>
              </a:spcBef>
              <a:spcAft>
                <a:spcPts val="4200"/>
              </a:spcAft>
              <a:buFont typeface="Arial" panose="020B0604020202020204" pitchFamily="34" charset="0"/>
              <a:buChar char="•"/>
            </a:pPr>
            <a:r>
              <a:rPr lang="it-IT" sz="2400" dirty="0" smtClean="0"/>
              <a:t>Application </a:t>
            </a:r>
            <a:r>
              <a:rPr lang="it-IT" sz="2400" dirty="0" err="1" smtClean="0"/>
              <a:t>examples</a:t>
            </a:r>
            <a:endParaRPr lang="it-IT" sz="2400" dirty="0" smtClean="0"/>
          </a:p>
          <a:p>
            <a:pPr>
              <a:lnSpc>
                <a:spcPct val="100000"/>
              </a:lnSpc>
              <a:spcBef>
                <a:spcPts val="0"/>
              </a:spcBef>
              <a:spcAft>
                <a:spcPts val="4200"/>
              </a:spcAft>
              <a:buFont typeface="Arial" panose="020B0604020202020204" pitchFamily="34" charset="0"/>
              <a:buChar char="•"/>
            </a:pPr>
            <a:r>
              <a:rPr lang="it-IT" sz="2400" dirty="0" err="1" smtClean="0"/>
              <a:t>Systematic</a:t>
            </a:r>
            <a:r>
              <a:rPr lang="it-IT" sz="2400" dirty="0" smtClean="0"/>
              <a:t> </a:t>
            </a:r>
            <a:r>
              <a:rPr lang="it-IT" sz="2400" dirty="0" err="1" smtClean="0"/>
              <a:t>redesign</a:t>
            </a:r>
            <a:r>
              <a:rPr lang="it-IT" sz="2400" dirty="0" smtClean="0"/>
              <a:t> of the </a:t>
            </a:r>
            <a:r>
              <a:rPr lang="it-IT" sz="2400" dirty="0" err="1" smtClean="0"/>
              <a:t>Leonardo’s</a:t>
            </a:r>
            <a:r>
              <a:rPr lang="it-IT" sz="2400" dirty="0" smtClean="0"/>
              <a:t> </a:t>
            </a:r>
            <a:r>
              <a:rPr lang="it-IT" sz="2400" dirty="0" err="1" smtClean="0"/>
              <a:t>hydraulic</a:t>
            </a:r>
            <a:r>
              <a:rPr lang="it-IT" sz="2400" dirty="0" smtClean="0"/>
              <a:t> </a:t>
            </a:r>
            <a:r>
              <a:rPr lang="it-IT" sz="2400" dirty="0" err="1" smtClean="0"/>
              <a:t>saw</a:t>
            </a:r>
            <a:r>
              <a:rPr lang="it-IT" sz="2400" dirty="0" smtClean="0"/>
              <a:t>.</a:t>
            </a:r>
          </a:p>
          <a:p>
            <a:pPr>
              <a:lnSpc>
                <a:spcPct val="100000"/>
              </a:lnSpc>
              <a:spcBef>
                <a:spcPts val="0"/>
              </a:spcBef>
              <a:spcAft>
                <a:spcPts val="4200"/>
              </a:spcAft>
              <a:buFont typeface="Arial" panose="020B0604020202020204" pitchFamily="34" charset="0"/>
              <a:buChar char="•"/>
            </a:pPr>
            <a:r>
              <a:rPr lang="it-IT" sz="2400" dirty="0" err="1" smtClean="0"/>
              <a:t>Conclusions</a:t>
            </a:r>
            <a:endParaRPr lang="it-IT" sz="2400" dirty="0"/>
          </a:p>
        </p:txBody>
      </p:sp>
      <p:sp>
        <p:nvSpPr>
          <p:cNvPr id="4" name="Segnaposto numero diapositiva 3"/>
          <p:cNvSpPr>
            <a:spLocks noGrp="1"/>
          </p:cNvSpPr>
          <p:nvPr>
            <p:ph type="sldNum" sz="quarter" idx="12"/>
          </p:nvPr>
        </p:nvSpPr>
        <p:spPr/>
        <p:txBody>
          <a:bodyPr/>
          <a:lstStyle/>
          <a:p>
            <a:fld id="{E7A41E1B-4F70-4964-A407-84C68BE8251C}" type="slidenum">
              <a:rPr lang="it-IT" smtClean="0"/>
              <a:pPr/>
              <a:t>2</a:t>
            </a:fld>
            <a:r>
              <a:rPr lang="it-IT" smtClean="0"/>
              <a:t>/16</a:t>
            </a:r>
            <a:endParaRPr lang="it-IT" dirty="0" smtClean="0"/>
          </a:p>
        </p:txBody>
      </p:sp>
      <p:sp>
        <p:nvSpPr>
          <p:cNvPr id="5" name="Segnaposto testo 4"/>
          <p:cNvSpPr>
            <a:spLocks noGrp="1"/>
          </p:cNvSpPr>
          <p:nvPr>
            <p:ph type="body" sz="quarter" idx="13"/>
          </p:nvPr>
        </p:nvSpPr>
        <p:spPr/>
        <p:txBody>
          <a:bodyPr/>
          <a:lstStyle/>
          <a:p>
            <a:endParaRPr lang="it-IT" dirty="0"/>
          </a:p>
        </p:txBody>
      </p:sp>
      <p:pic>
        <p:nvPicPr>
          <p:cNvPr id="7" name="Immagine 6"/>
          <p:cNvPicPr>
            <a:picLocks noChangeAspect="1"/>
          </p:cNvPicPr>
          <p:nvPr/>
        </p:nvPicPr>
        <p:blipFill>
          <a:blip r:embed="rId5"/>
          <a:stretch>
            <a:fillRect/>
          </a:stretch>
        </p:blipFill>
        <p:spPr>
          <a:xfrm>
            <a:off x="8400256" y="970768"/>
            <a:ext cx="2300395" cy="2592288"/>
          </a:xfrm>
          <a:prstGeom prst="rect">
            <a:avLst/>
          </a:prstGeom>
        </p:spPr>
      </p:pic>
      <p:pic>
        <p:nvPicPr>
          <p:cNvPr id="13" name="Immagine 12"/>
          <p:cNvPicPr>
            <a:picLocks noChangeAspect="1"/>
          </p:cNvPicPr>
          <p:nvPr/>
        </p:nvPicPr>
        <p:blipFill>
          <a:blip r:embed="rId6">
            <a:biLevel thresh="75000"/>
          </a:blip>
          <a:stretch>
            <a:fillRect/>
          </a:stretch>
        </p:blipFill>
        <p:spPr>
          <a:xfrm>
            <a:off x="9336360" y="3563056"/>
            <a:ext cx="2761397" cy="2732397"/>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17279653"/>
      </p:ext>
    </p:extLst>
  </p:cSld>
  <p:clrMapOvr>
    <a:masterClrMapping/>
  </p:clrMapOvr>
  <mc:AlternateContent xmlns:mc="http://schemas.openxmlformats.org/markup-compatibility/2006" xmlns:p14="http://schemas.microsoft.com/office/powerpoint/2010/main">
    <mc:Choice Requires="p14">
      <p:transition spd="slow" p14:dur="2000" advTm="49225"/>
    </mc:Choice>
    <mc:Fallback xmlns="">
      <p:transition spd="slow" advTm="49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Systematic</a:t>
            </a:r>
            <a:r>
              <a:rPr lang="it-IT" dirty="0" smtClean="0"/>
              <a:t> design and </a:t>
            </a:r>
            <a:r>
              <a:rPr lang="it-IT" dirty="0" err="1" smtClean="0"/>
              <a:t>problem</a:t>
            </a:r>
            <a:r>
              <a:rPr lang="it-IT" dirty="0" smtClean="0"/>
              <a:t> </a:t>
            </a:r>
            <a:r>
              <a:rPr lang="it-IT" dirty="0" err="1" smtClean="0"/>
              <a:t>solving</a:t>
            </a:r>
            <a:r>
              <a:rPr lang="it-IT" dirty="0" smtClean="0"/>
              <a:t> </a:t>
            </a:r>
            <a:r>
              <a:rPr lang="it-IT" dirty="0" err="1" smtClean="0"/>
              <a:t>approaches</a:t>
            </a:r>
            <a:endParaRPr lang="it-IT" dirty="0"/>
          </a:p>
        </p:txBody>
      </p:sp>
      <p:sp>
        <p:nvSpPr>
          <p:cNvPr id="3" name="Segnaposto contenuto 2"/>
          <p:cNvSpPr>
            <a:spLocks noGrp="1"/>
          </p:cNvSpPr>
          <p:nvPr>
            <p:ph idx="1"/>
          </p:nvPr>
        </p:nvSpPr>
        <p:spPr>
          <a:xfrm>
            <a:off x="838200" y="1754539"/>
            <a:ext cx="10586392" cy="1314422"/>
          </a:xfrm>
        </p:spPr>
        <p:txBody>
          <a:bodyPr>
            <a:noAutofit/>
          </a:bodyPr>
          <a:lstStyle/>
          <a:p>
            <a:pPr marL="0" lvl="0" indent="0">
              <a:spcBef>
                <a:spcPts val="0"/>
              </a:spcBef>
              <a:buClr>
                <a:schemeClr val="dk1"/>
              </a:buClr>
              <a:buSzPts val="2400"/>
              <a:buNone/>
            </a:pPr>
            <a:r>
              <a:rPr lang="en-US" sz="2400" dirty="0"/>
              <a:t>One of the most acknowledged engineering design systematic approaches is the German one, which divides the design process into four (iterative) main phases: </a:t>
            </a:r>
            <a:endParaRPr lang="en-US" sz="2400" dirty="0"/>
          </a:p>
        </p:txBody>
      </p:sp>
      <p:sp>
        <p:nvSpPr>
          <p:cNvPr id="4" name="Segnaposto numero diapositiva 3"/>
          <p:cNvSpPr>
            <a:spLocks noGrp="1"/>
          </p:cNvSpPr>
          <p:nvPr>
            <p:ph type="sldNum" sz="quarter" idx="12"/>
          </p:nvPr>
        </p:nvSpPr>
        <p:spPr/>
        <p:txBody>
          <a:bodyPr/>
          <a:lstStyle/>
          <a:p>
            <a:fld id="{E7A41E1B-4F70-4964-A407-84C68BE8251C}" type="slidenum">
              <a:rPr lang="it-IT" smtClean="0"/>
              <a:pPr/>
              <a:t>3</a:t>
            </a:fld>
            <a:r>
              <a:rPr lang="it-IT" smtClean="0"/>
              <a:t>/16</a:t>
            </a:r>
            <a:endParaRPr lang="it-IT" dirty="0" smtClean="0"/>
          </a:p>
        </p:txBody>
      </p:sp>
      <p:sp>
        <p:nvSpPr>
          <p:cNvPr id="5" name="Segnaposto testo 4"/>
          <p:cNvSpPr>
            <a:spLocks noGrp="1"/>
          </p:cNvSpPr>
          <p:nvPr>
            <p:ph type="body" sz="quarter" idx="13"/>
          </p:nvPr>
        </p:nvSpPr>
        <p:spPr/>
        <p:txBody>
          <a:bodyPr/>
          <a:lstStyle/>
          <a:p>
            <a:r>
              <a:rPr lang="it-IT" dirty="0" smtClean="0"/>
              <a:t>The </a:t>
            </a:r>
            <a:r>
              <a:rPr lang="it-IT" dirty="0" err="1" smtClean="0"/>
              <a:t>systematic</a:t>
            </a:r>
            <a:r>
              <a:rPr lang="it-IT" dirty="0" smtClean="0"/>
              <a:t> design </a:t>
            </a:r>
            <a:r>
              <a:rPr lang="it-IT" dirty="0" err="1" smtClean="0"/>
              <a:t>approach</a:t>
            </a:r>
            <a:endParaRPr lang="it-IT" dirty="0"/>
          </a:p>
        </p:txBody>
      </p:sp>
      <p:sp>
        <p:nvSpPr>
          <p:cNvPr id="6" name="Rettangolo 5"/>
          <p:cNvSpPr/>
          <p:nvPr/>
        </p:nvSpPr>
        <p:spPr>
          <a:xfrm>
            <a:off x="838200" y="3068961"/>
            <a:ext cx="7772400" cy="3139321"/>
          </a:xfrm>
          <a:prstGeom prst="rect">
            <a:avLst/>
          </a:prstGeom>
        </p:spPr>
        <p:txBody>
          <a:bodyPr wrap="square">
            <a:spAutoFit/>
          </a:bodyPr>
          <a:lstStyle/>
          <a:p>
            <a:pPr marL="2236788" indent="-2236788">
              <a:spcAft>
                <a:spcPts val="1200"/>
              </a:spcAft>
              <a:buNone/>
              <a:tabLst>
                <a:tab pos="355600" algn="l"/>
                <a:tab pos="2513013" algn="l"/>
              </a:tabLst>
            </a:pPr>
            <a:r>
              <a:rPr lang="en-US" sz="2400" b="1" dirty="0" smtClean="0"/>
              <a:t>Task </a:t>
            </a:r>
            <a:r>
              <a:rPr lang="en-US" sz="2400" b="1" dirty="0"/>
              <a:t>clarification </a:t>
            </a:r>
            <a:r>
              <a:rPr lang="en-US" sz="2400" dirty="0"/>
              <a:t>(formulation of the design task a setting up of the design requirement list)</a:t>
            </a:r>
          </a:p>
          <a:p>
            <a:pPr>
              <a:spcAft>
                <a:spcPts val="1200"/>
              </a:spcAft>
            </a:pPr>
            <a:r>
              <a:rPr lang="en-US" sz="2400" b="1" dirty="0"/>
              <a:t>Conceptual design </a:t>
            </a:r>
            <a:r>
              <a:rPr lang="en-US" sz="2400" dirty="0"/>
              <a:t>(conceiving and outlining design ideas) </a:t>
            </a:r>
          </a:p>
          <a:p>
            <a:pPr marL="2689225" indent="-2689225">
              <a:spcAft>
                <a:spcPts val="1200"/>
              </a:spcAft>
              <a:buNone/>
            </a:pPr>
            <a:r>
              <a:rPr lang="en-US" sz="2400" b="1" dirty="0"/>
              <a:t>Embodiment design </a:t>
            </a:r>
            <a:r>
              <a:rPr lang="en-US" sz="2400" dirty="0"/>
              <a:t>(early materialization of the ideas into realistic design outcomes)</a:t>
            </a:r>
          </a:p>
          <a:p>
            <a:pPr marL="1704975" indent="-1704975">
              <a:spcAft>
                <a:spcPts val="1200"/>
              </a:spcAft>
            </a:pPr>
            <a:r>
              <a:rPr lang="en-US" sz="2400" b="1" dirty="0"/>
              <a:t>Detail design </a:t>
            </a:r>
            <a:r>
              <a:rPr lang="en-US" sz="2400" dirty="0"/>
              <a:t>(the final design is produced with all the required details)</a:t>
            </a:r>
            <a:endParaRPr lang="it-IT" sz="2400" dirty="0"/>
          </a:p>
        </p:txBody>
      </p:sp>
      <p:pic>
        <p:nvPicPr>
          <p:cNvPr id="7" name="Immagine 6"/>
          <p:cNvPicPr>
            <a:picLocks noChangeAspect="1"/>
          </p:cNvPicPr>
          <p:nvPr/>
        </p:nvPicPr>
        <p:blipFill>
          <a:blip r:embed="rId5"/>
          <a:stretch>
            <a:fillRect/>
          </a:stretch>
        </p:blipFill>
        <p:spPr>
          <a:xfrm>
            <a:off x="8610600" y="2746835"/>
            <a:ext cx="3386329" cy="3536216"/>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53106586"/>
      </p:ext>
    </p:extLst>
  </p:cSld>
  <p:clrMapOvr>
    <a:masterClrMapping/>
  </p:clrMapOvr>
  <mc:AlternateContent xmlns:mc="http://schemas.openxmlformats.org/markup-compatibility/2006" xmlns:p14="http://schemas.microsoft.com/office/powerpoint/2010/main">
    <mc:Choice Requires="p14">
      <p:transition spd="slow" p14:dur="2000" advTm="138058"/>
    </mc:Choice>
    <mc:Fallback xmlns="">
      <p:transition spd="slow" advTm="13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Systematic</a:t>
            </a:r>
            <a:r>
              <a:rPr lang="it-IT" dirty="0" smtClean="0"/>
              <a:t> design and </a:t>
            </a:r>
            <a:r>
              <a:rPr lang="it-IT" dirty="0" err="1" smtClean="0"/>
              <a:t>problem</a:t>
            </a:r>
            <a:r>
              <a:rPr lang="it-IT" dirty="0" smtClean="0"/>
              <a:t> </a:t>
            </a:r>
            <a:r>
              <a:rPr lang="it-IT" dirty="0" err="1" smtClean="0"/>
              <a:t>solving</a:t>
            </a:r>
            <a:r>
              <a:rPr lang="it-IT" dirty="0" smtClean="0"/>
              <a:t> </a:t>
            </a:r>
            <a:r>
              <a:rPr lang="it-IT" dirty="0" err="1" smtClean="0"/>
              <a:t>approaches</a:t>
            </a:r>
            <a:endParaRPr lang="it-IT" dirty="0"/>
          </a:p>
        </p:txBody>
      </p:sp>
      <p:sp>
        <p:nvSpPr>
          <p:cNvPr id="3" name="Segnaposto contenuto 2"/>
          <p:cNvSpPr>
            <a:spLocks noGrp="1"/>
          </p:cNvSpPr>
          <p:nvPr>
            <p:ph idx="1"/>
          </p:nvPr>
        </p:nvSpPr>
        <p:spPr>
          <a:xfrm>
            <a:off x="838200" y="1754539"/>
            <a:ext cx="7994104" cy="1386430"/>
          </a:xfrm>
        </p:spPr>
        <p:txBody>
          <a:bodyPr>
            <a:noAutofit/>
          </a:bodyPr>
          <a:lstStyle/>
          <a:p>
            <a:pPr marL="0" indent="0">
              <a:buNone/>
            </a:pPr>
            <a:r>
              <a:rPr lang="en-US" sz="2400" dirty="0"/>
              <a:t>TRIZ is the Russian acronym for “</a:t>
            </a:r>
            <a:r>
              <a:rPr lang="en-US" sz="2400" dirty="0" err="1"/>
              <a:t>Teoriya</a:t>
            </a:r>
            <a:r>
              <a:rPr lang="en-US" sz="2400" dirty="0"/>
              <a:t> </a:t>
            </a:r>
            <a:r>
              <a:rPr lang="en-US" sz="2400" dirty="0" err="1"/>
              <a:t>Resheniya</a:t>
            </a:r>
            <a:r>
              <a:rPr lang="en-US" sz="2400" dirty="0"/>
              <a:t> </a:t>
            </a:r>
            <a:r>
              <a:rPr lang="en-US" sz="2400" dirty="0" err="1"/>
              <a:t>Izobretatelskikh</a:t>
            </a:r>
            <a:r>
              <a:rPr lang="en-US" sz="2400" dirty="0"/>
              <a:t> </a:t>
            </a:r>
            <a:r>
              <a:rPr lang="en-US" sz="2400" dirty="0" err="1"/>
              <a:t>Zadach</a:t>
            </a:r>
            <a:r>
              <a:rPr lang="en-US" sz="2400" dirty="0"/>
              <a:t>”, i.e. the “theory of the resolution of inventive problems” that was formerly developed by </a:t>
            </a:r>
            <a:r>
              <a:rPr lang="en-US" sz="2400" dirty="0" err="1"/>
              <a:t>Genrich</a:t>
            </a:r>
            <a:r>
              <a:rPr lang="en-US" sz="2400" dirty="0"/>
              <a:t> </a:t>
            </a:r>
            <a:r>
              <a:rPr lang="en-US" sz="2400" dirty="0" err="1" smtClean="0"/>
              <a:t>Altshuller</a:t>
            </a:r>
            <a:r>
              <a:rPr lang="en-US" sz="2400" dirty="0" smtClean="0"/>
              <a:t>. </a:t>
            </a:r>
            <a:endParaRPr lang="en-US" sz="2400" dirty="0"/>
          </a:p>
        </p:txBody>
      </p:sp>
      <p:sp>
        <p:nvSpPr>
          <p:cNvPr id="4" name="Segnaposto numero diapositiva 3"/>
          <p:cNvSpPr>
            <a:spLocks noGrp="1"/>
          </p:cNvSpPr>
          <p:nvPr>
            <p:ph type="sldNum" sz="quarter" idx="12"/>
          </p:nvPr>
        </p:nvSpPr>
        <p:spPr/>
        <p:txBody>
          <a:bodyPr/>
          <a:lstStyle/>
          <a:p>
            <a:fld id="{E7A41E1B-4F70-4964-A407-84C68BE8251C}" type="slidenum">
              <a:rPr lang="it-IT" smtClean="0"/>
              <a:pPr/>
              <a:t>4</a:t>
            </a:fld>
            <a:r>
              <a:rPr lang="it-IT" smtClean="0"/>
              <a:t>/16</a:t>
            </a:r>
            <a:endParaRPr lang="it-IT" dirty="0" smtClean="0"/>
          </a:p>
        </p:txBody>
      </p:sp>
      <p:sp>
        <p:nvSpPr>
          <p:cNvPr id="5" name="Segnaposto testo 4"/>
          <p:cNvSpPr>
            <a:spLocks noGrp="1"/>
          </p:cNvSpPr>
          <p:nvPr>
            <p:ph type="body" sz="quarter" idx="13"/>
          </p:nvPr>
        </p:nvSpPr>
        <p:spPr/>
        <p:txBody>
          <a:bodyPr/>
          <a:lstStyle/>
          <a:p>
            <a:r>
              <a:rPr lang="it-IT" dirty="0" smtClean="0"/>
              <a:t>The TRIZ </a:t>
            </a:r>
            <a:r>
              <a:rPr lang="it-IT" dirty="0" err="1" smtClean="0"/>
              <a:t>theory</a:t>
            </a:r>
            <a:r>
              <a:rPr lang="it-IT" dirty="0" smtClean="0"/>
              <a:t> for </a:t>
            </a:r>
            <a:r>
              <a:rPr lang="it-IT" dirty="0" err="1" smtClean="0"/>
              <a:t>systematic</a:t>
            </a:r>
            <a:r>
              <a:rPr lang="it-IT" dirty="0" smtClean="0"/>
              <a:t> </a:t>
            </a:r>
            <a:r>
              <a:rPr lang="it-IT" dirty="0" err="1" smtClean="0"/>
              <a:t>problem</a:t>
            </a:r>
            <a:r>
              <a:rPr lang="it-IT" dirty="0" smtClean="0"/>
              <a:t> </a:t>
            </a:r>
            <a:r>
              <a:rPr lang="it-IT" dirty="0" err="1" smtClean="0"/>
              <a:t>solving</a:t>
            </a:r>
            <a:endParaRPr lang="it-IT" dirty="0"/>
          </a:p>
        </p:txBody>
      </p:sp>
      <p:pic>
        <p:nvPicPr>
          <p:cNvPr id="6" name="Immagine 5"/>
          <p:cNvPicPr>
            <a:picLocks noChangeAspect="1"/>
          </p:cNvPicPr>
          <p:nvPr/>
        </p:nvPicPr>
        <p:blipFill>
          <a:blip r:embed="rId5"/>
          <a:stretch>
            <a:fillRect/>
          </a:stretch>
        </p:blipFill>
        <p:spPr>
          <a:xfrm>
            <a:off x="9048328" y="2288092"/>
            <a:ext cx="2856195" cy="3780009"/>
          </a:xfrm>
          <a:prstGeom prst="rect">
            <a:avLst/>
          </a:prstGeom>
        </p:spPr>
      </p:pic>
      <p:sp>
        <p:nvSpPr>
          <p:cNvPr id="8" name="Rectangle 2"/>
          <p:cNvSpPr>
            <a:spLocks noChangeArrowheads="1"/>
          </p:cNvSpPr>
          <p:nvPr/>
        </p:nvSpPr>
        <p:spPr bwMode="auto">
          <a:xfrm>
            <a:off x="9744374" y="1613850"/>
            <a:ext cx="14641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it-IT" sz="3600" b="1" i="0" u="none" strike="noStrike" cap="none" normalizeH="0" baseline="0" dirty="0" smtClean="0">
                <a:ln>
                  <a:noFill/>
                </a:ln>
                <a:solidFill>
                  <a:schemeClr val="tx1"/>
                </a:solidFill>
                <a:effectLst/>
                <a:latin typeface="Arial Unicode MS" panose="020B0604020202020204" pitchFamily="34" charset="-128"/>
              </a:rPr>
              <a:t>ТРИЗ</a:t>
            </a:r>
            <a:r>
              <a:rPr kumimoji="0" lang="ru-RU" altLang="it-IT" sz="800" b="0" i="0" u="none" strike="noStrike" cap="none" normalizeH="0" baseline="0" dirty="0" smtClean="0">
                <a:ln>
                  <a:noFill/>
                </a:ln>
                <a:solidFill>
                  <a:schemeClr val="tx1"/>
                </a:solidFill>
                <a:effectLst/>
              </a:rPr>
              <a:t> </a:t>
            </a:r>
            <a:endParaRPr kumimoji="0" lang="ru-RU" altLang="it-IT" sz="1800" b="0" i="0" u="none" strike="noStrike" cap="none" normalizeH="0" baseline="0" dirty="0" smtClean="0">
              <a:ln>
                <a:noFill/>
              </a:ln>
              <a:solidFill>
                <a:schemeClr val="tx1"/>
              </a:solidFill>
              <a:effectLst/>
              <a:latin typeface="Arial" panose="020B0604020202020204" pitchFamily="34" charset="0"/>
            </a:endParaRPr>
          </a:p>
        </p:txBody>
      </p:sp>
      <p:sp>
        <p:nvSpPr>
          <p:cNvPr id="9" name="Rettangolo 8"/>
          <p:cNvSpPr/>
          <p:nvPr/>
        </p:nvSpPr>
        <p:spPr>
          <a:xfrm>
            <a:off x="841160" y="3501008"/>
            <a:ext cx="8207167" cy="2554545"/>
          </a:xfrm>
          <a:prstGeom prst="rect">
            <a:avLst/>
          </a:prstGeom>
        </p:spPr>
        <p:txBody>
          <a:bodyPr wrap="square">
            <a:spAutoFit/>
          </a:bodyPr>
          <a:lstStyle/>
          <a:p>
            <a:pPr marL="2236788" indent="-2236788">
              <a:spcAft>
                <a:spcPts val="2400"/>
              </a:spcAft>
              <a:buNone/>
              <a:tabLst>
                <a:tab pos="355600" algn="l"/>
                <a:tab pos="2513013" algn="l"/>
              </a:tabLst>
            </a:pPr>
            <a:r>
              <a:rPr lang="en-US" sz="2400" b="1" dirty="0" smtClean="0"/>
              <a:t>Technical systems evolve according objective laws</a:t>
            </a:r>
          </a:p>
          <a:p>
            <a:pPr>
              <a:spcAft>
                <a:spcPts val="2400"/>
              </a:spcAft>
            </a:pPr>
            <a:r>
              <a:rPr lang="en-US" sz="2400" b="1" dirty="0"/>
              <a:t>Any specific technical problem can be represented through generalized problem models </a:t>
            </a:r>
          </a:p>
          <a:p>
            <a:pPr>
              <a:spcAft>
                <a:spcPts val="2400"/>
              </a:spcAft>
              <a:buNone/>
            </a:pPr>
            <a:r>
              <a:rPr lang="en-US" sz="2400" b="1" dirty="0" smtClean="0"/>
              <a:t>Standardized </a:t>
            </a:r>
            <a:r>
              <a:rPr lang="en-US" sz="2400" b="1" dirty="0" smtClean="0"/>
              <a:t>solving principles can be used to solve apparently different technical problems</a:t>
            </a:r>
            <a:endParaRPr lang="en-US" sz="2400"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966722"/>
      </p:ext>
    </p:extLst>
  </p:cSld>
  <p:clrMapOvr>
    <a:masterClrMapping/>
  </p:clrMapOvr>
  <mc:AlternateContent xmlns:mc="http://schemas.openxmlformats.org/markup-compatibility/2006" xmlns:p14="http://schemas.microsoft.com/office/powerpoint/2010/main">
    <mc:Choice Requires="p14">
      <p:transition spd="slow" p14:dur="2000" advTm="76871"/>
    </mc:Choice>
    <mc:Fallback xmlns="">
      <p:transition spd="slow" advTm="7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Examples</a:t>
            </a:r>
            <a:r>
              <a:rPr lang="it-IT" dirty="0" smtClean="0"/>
              <a:t> of </a:t>
            </a:r>
            <a:r>
              <a:rPr lang="it-IT" dirty="0" err="1" smtClean="0"/>
              <a:t>possible</a:t>
            </a:r>
            <a:r>
              <a:rPr lang="it-IT" dirty="0" smtClean="0"/>
              <a:t> </a:t>
            </a:r>
            <a:r>
              <a:rPr lang="it-IT" dirty="0" err="1" smtClean="0"/>
              <a:t>applications</a:t>
            </a:r>
            <a:endParaRPr lang="it-IT" dirty="0"/>
          </a:p>
        </p:txBody>
      </p:sp>
      <p:sp>
        <p:nvSpPr>
          <p:cNvPr id="3" name="Segnaposto contenuto 2"/>
          <p:cNvSpPr>
            <a:spLocks noGrp="1"/>
          </p:cNvSpPr>
          <p:nvPr>
            <p:ph idx="1"/>
          </p:nvPr>
        </p:nvSpPr>
        <p:spPr>
          <a:xfrm>
            <a:off x="802915" y="1838103"/>
            <a:ext cx="6049888" cy="2650457"/>
          </a:xfrm>
        </p:spPr>
        <p:txBody>
          <a:bodyPr>
            <a:normAutofit/>
          </a:bodyPr>
          <a:lstStyle/>
          <a:p>
            <a:pPr marL="0" indent="0" algn="just">
              <a:buNone/>
            </a:pPr>
            <a:r>
              <a:rPr lang="en-US" sz="2400" dirty="0" smtClean="0"/>
              <a:t>TRIZ inventive principles and evolutionary laws have been successfully exploited to support historians classification of the cranes designed by Brunelleschi to build the Dome of the S. Maria del Fiore Cathedral.</a:t>
            </a:r>
          </a:p>
        </p:txBody>
      </p:sp>
      <p:sp>
        <p:nvSpPr>
          <p:cNvPr id="4" name="Segnaposto numero diapositiva 3"/>
          <p:cNvSpPr>
            <a:spLocks noGrp="1"/>
          </p:cNvSpPr>
          <p:nvPr>
            <p:ph type="sldNum" sz="quarter" idx="12"/>
          </p:nvPr>
        </p:nvSpPr>
        <p:spPr/>
        <p:txBody>
          <a:bodyPr/>
          <a:lstStyle/>
          <a:p>
            <a:fld id="{E7A41E1B-4F70-4964-A407-84C68BE8251C}" type="slidenum">
              <a:rPr lang="it-IT" smtClean="0"/>
              <a:pPr/>
              <a:t>5</a:t>
            </a:fld>
            <a:r>
              <a:rPr lang="it-IT" smtClean="0"/>
              <a:t>/16</a:t>
            </a:r>
            <a:endParaRPr lang="it-IT" dirty="0" smtClean="0"/>
          </a:p>
        </p:txBody>
      </p:sp>
      <p:sp>
        <p:nvSpPr>
          <p:cNvPr id="5" name="Segnaposto testo 4"/>
          <p:cNvSpPr>
            <a:spLocks noGrp="1"/>
          </p:cNvSpPr>
          <p:nvPr>
            <p:ph type="body" sz="quarter" idx="13"/>
          </p:nvPr>
        </p:nvSpPr>
        <p:spPr/>
        <p:txBody>
          <a:bodyPr/>
          <a:lstStyle/>
          <a:p>
            <a:r>
              <a:rPr lang="en-US" i="1" dirty="0"/>
              <a:t>The TRIZ-based classification of the cranes designed by Filippo Brunelleschi </a:t>
            </a:r>
            <a:endParaRPr lang="it-IT" dirty="0"/>
          </a:p>
        </p:txBody>
      </p:sp>
      <p:pic>
        <p:nvPicPr>
          <p:cNvPr id="6" name="Immagine 5"/>
          <p:cNvPicPr>
            <a:picLocks noChangeAspect="1"/>
          </p:cNvPicPr>
          <p:nvPr/>
        </p:nvPicPr>
        <p:blipFill rotWithShape="1">
          <a:blip r:embed="rId5"/>
          <a:srcRect l="52530"/>
          <a:stretch/>
        </p:blipFill>
        <p:spPr>
          <a:xfrm>
            <a:off x="9033608" y="1178163"/>
            <a:ext cx="2102952" cy="2553038"/>
          </a:xfrm>
          <a:prstGeom prst="rect">
            <a:avLst/>
          </a:prstGeom>
        </p:spPr>
      </p:pic>
      <p:sp>
        <p:nvSpPr>
          <p:cNvPr id="7" name="Rettangolo 6"/>
          <p:cNvSpPr/>
          <p:nvPr/>
        </p:nvSpPr>
        <p:spPr>
          <a:xfrm>
            <a:off x="4263791" y="4615598"/>
            <a:ext cx="6408712" cy="1384995"/>
          </a:xfrm>
          <a:prstGeom prst="rect">
            <a:avLst/>
          </a:prstGeom>
        </p:spPr>
        <p:txBody>
          <a:bodyPr wrap="square">
            <a:spAutoFit/>
          </a:bodyPr>
          <a:lstStyle/>
          <a:p>
            <a:pPr algn="just"/>
            <a:r>
              <a:rPr lang="en-US" sz="2800" dirty="0"/>
              <a:t>TRIZ has been also used in a similar application focused on Leonardo da Vinci’s textile machines. </a:t>
            </a:r>
            <a:endParaRPr lang="it-IT" sz="2800" dirty="0"/>
          </a:p>
        </p:txBody>
      </p:sp>
      <p:pic>
        <p:nvPicPr>
          <p:cNvPr id="8" name="Immagine 7"/>
          <p:cNvPicPr>
            <a:picLocks noChangeAspect="1"/>
          </p:cNvPicPr>
          <p:nvPr/>
        </p:nvPicPr>
        <p:blipFill>
          <a:blip r:embed="rId6"/>
          <a:stretch>
            <a:fillRect/>
          </a:stretch>
        </p:blipFill>
        <p:spPr>
          <a:xfrm>
            <a:off x="911424" y="4701563"/>
            <a:ext cx="2527222" cy="1857019"/>
          </a:xfrm>
          <a:prstGeom prst="rect">
            <a:avLst/>
          </a:prstGeom>
        </p:spPr>
      </p:pic>
      <p:pic>
        <p:nvPicPr>
          <p:cNvPr id="10" name="Immagine 9"/>
          <p:cNvPicPr>
            <a:picLocks noChangeAspect="1"/>
          </p:cNvPicPr>
          <p:nvPr/>
        </p:nvPicPr>
        <p:blipFill>
          <a:blip r:embed="rId7"/>
          <a:stretch>
            <a:fillRect/>
          </a:stretch>
        </p:blipFill>
        <p:spPr>
          <a:xfrm>
            <a:off x="7468147" y="1601980"/>
            <a:ext cx="1362593" cy="2129221"/>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
        <p:nvSpPr>
          <p:cNvPr id="9" name="Rettangolo 8"/>
          <p:cNvSpPr/>
          <p:nvPr/>
        </p:nvSpPr>
        <p:spPr>
          <a:xfrm>
            <a:off x="695400" y="3835905"/>
            <a:ext cx="10577314" cy="830997"/>
          </a:xfrm>
          <a:prstGeom prst="rect">
            <a:avLst/>
          </a:prstGeom>
        </p:spPr>
        <p:txBody>
          <a:bodyPr wrap="square">
            <a:spAutoFit/>
          </a:bodyPr>
          <a:lstStyle/>
          <a:p>
            <a:pPr marL="406400" indent="-406400">
              <a:spcAft>
                <a:spcPts val="0"/>
              </a:spcAft>
            </a:pPr>
            <a:r>
              <a:rPr lang="en-GB" sz="1200" dirty="0">
                <a:latin typeface="Times" panose="02020603050405020304" pitchFamily="18" charset="0"/>
                <a:ea typeface="Times New Roman" panose="02020603050405020304" pitchFamily="18" charset="0"/>
                <a:cs typeface="Times" panose="02020603050405020304" pitchFamily="18" charset="0"/>
              </a:rPr>
              <a:t>G. </a:t>
            </a:r>
            <a:r>
              <a:rPr lang="en-GB" sz="1200" dirty="0" err="1">
                <a:latin typeface="Times" panose="02020603050405020304" pitchFamily="18" charset="0"/>
                <a:ea typeface="Times New Roman" panose="02020603050405020304" pitchFamily="18" charset="0"/>
                <a:cs typeface="Times" panose="02020603050405020304" pitchFamily="18" charset="0"/>
              </a:rPr>
              <a:t>Cascini</a:t>
            </a:r>
            <a:r>
              <a:rPr lang="en-GB" sz="1200" dirty="0">
                <a:latin typeface="Times" panose="02020603050405020304" pitchFamily="18" charset="0"/>
                <a:ea typeface="Times New Roman" panose="02020603050405020304" pitchFamily="18" charset="0"/>
                <a:cs typeface="Times" panose="02020603050405020304" pitchFamily="18" charset="0"/>
              </a:rPr>
              <a:t>, R. </a:t>
            </a:r>
            <a:r>
              <a:rPr lang="en-GB" sz="1200" dirty="0" err="1">
                <a:latin typeface="Times" panose="02020603050405020304" pitchFamily="18" charset="0"/>
                <a:ea typeface="Times New Roman" panose="02020603050405020304" pitchFamily="18" charset="0"/>
                <a:cs typeface="Times" panose="02020603050405020304" pitchFamily="18" charset="0"/>
              </a:rPr>
              <a:t>Nanni</a:t>
            </a:r>
            <a:r>
              <a:rPr lang="en-GB" sz="1200" dirty="0">
                <a:latin typeface="Times" panose="02020603050405020304" pitchFamily="18" charset="0"/>
                <a:ea typeface="Times New Roman" panose="02020603050405020304" pitchFamily="18" charset="0"/>
                <a:cs typeface="Times" panose="02020603050405020304" pitchFamily="18" charset="0"/>
              </a:rPr>
              <a:t>, and D. Russo, “TRIZ Patterns of Evolution as a means for supporting History of Technology : </a:t>
            </a:r>
            <a:r>
              <a:rPr lang="en-GB" sz="1200" dirty="0" err="1">
                <a:latin typeface="Times" panose="02020603050405020304" pitchFamily="18" charset="0"/>
                <a:ea typeface="Times New Roman" panose="02020603050405020304" pitchFamily="18" charset="0"/>
                <a:cs typeface="Times" panose="02020603050405020304" pitchFamily="18" charset="0"/>
              </a:rPr>
              <a:t>analyzing</a:t>
            </a:r>
            <a:r>
              <a:rPr lang="en-GB" sz="1200" dirty="0">
                <a:latin typeface="Times" panose="02020603050405020304" pitchFamily="18" charset="0"/>
                <a:ea typeface="Times New Roman" panose="02020603050405020304" pitchFamily="18" charset="0"/>
                <a:cs typeface="Times" panose="02020603050405020304" pitchFamily="18" charset="0"/>
              </a:rPr>
              <a:t> the Brunelleschi ’ s Dome cranes,” </a:t>
            </a:r>
            <a:r>
              <a:rPr lang="en-GB" sz="1200" i="1" dirty="0">
                <a:latin typeface="Times" panose="02020603050405020304" pitchFamily="18" charset="0"/>
                <a:ea typeface="Times New Roman" panose="02020603050405020304" pitchFamily="18" charset="0"/>
                <a:cs typeface="Times" panose="02020603050405020304" pitchFamily="18" charset="0"/>
              </a:rPr>
              <a:t>TRIZ Journal</a:t>
            </a:r>
            <a:r>
              <a:rPr lang="en-GB" sz="1200" dirty="0">
                <a:latin typeface="Times" panose="02020603050405020304" pitchFamily="18" charset="0"/>
                <a:ea typeface="Times New Roman" panose="02020603050405020304" pitchFamily="18" charset="0"/>
                <a:cs typeface="Times" panose="02020603050405020304" pitchFamily="18" charset="0"/>
              </a:rPr>
              <a:t>, no. </a:t>
            </a:r>
            <a:r>
              <a:rPr lang="it-IT" sz="1200" dirty="0" err="1">
                <a:latin typeface="Times" panose="02020603050405020304" pitchFamily="18" charset="0"/>
                <a:ea typeface="Times New Roman" panose="02020603050405020304" pitchFamily="18" charset="0"/>
                <a:cs typeface="Times" panose="02020603050405020304" pitchFamily="18" charset="0"/>
              </a:rPr>
              <a:t>July</a:t>
            </a:r>
            <a:r>
              <a:rPr lang="it-IT" sz="1200" dirty="0">
                <a:latin typeface="Times" panose="02020603050405020304" pitchFamily="18" charset="0"/>
                <a:ea typeface="Times New Roman" panose="02020603050405020304" pitchFamily="18" charset="0"/>
                <a:cs typeface="Times" panose="02020603050405020304" pitchFamily="18" charset="0"/>
              </a:rPr>
              <a:t>, 2003.</a:t>
            </a:r>
            <a:endParaRPr lang="it-IT" sz="1200" dirty="0">
              <a:latin typeface="Times" panose="02020603050405020304" pitchFamily="18" charset="0"/>
              <a:ea typeface="Times New Roman" panose="02020603050405020304" pitchFamily="18" charset="0"/>
              <a:cs typeface="Times New Roman" panose="02020603050405020304" pitchFamily="18" charset="0"/>
            </a:endParaRPr>
          </a:p>
          <a:p>
            <a:pPr marL="406400" indent="-406400">
              <a:spcAft>
                <a:spcPts val="0"/>
              </a:spcAft>
            </a:pPr>
            <a:r>
              <a:rPr lang="it-IT" sz="1200" dirty="0" smtClean="0">
                <a:latin typeface="Times" panose="02020603050405020304" pitchFamily="18" charset="0"/>
                <a:ea typeface="Times New Roman" panose="02020603050405020304" pitchFamily="18" charset="0"/>
                <a:cs typeface="Times" panose="02020603050405020304" pitchFamily="18" charset="0"/>
              </a:rPr>
              <a:t>D</a:t>
            </a:r>
            <a:r>
              <a:rPr lang="it-IT" sz="1200" dirty="0">
                <a:latin typeface="Times" panose="02020603050405020304" pitchFamily="18" charset="0"/>
                <a:ea typeface="Times New Roman" panose="02020603050405020304" pitchFamily="18" charset="0"/>
                <a:cs typeface="Times" panose="02020603050405020304" pitchFamily="18" charset="0"/>
              </a:rPr>
              <a:t>. Russo, “I modelli di evoluzione tecnologica TRIZ come strumento di supporto per la Storia della Scienza e della Tecnica – Il Cantiere di S. Maria del Fiore,” Università degli Studi di Firenze, 2003</a:t>
            </a:r>
            <a:r>
              <a:rPr lang="it-IT" sz="1200" dirty="0" smtClean="0">
                <a:latin typeface="Times" panose="02020603050405020304" pitchFamily="18" charset="0"/>
                <a:ea typeface="Times New Roman" panose="02020603050405020304" pitchFamily="18" charset="0"/>
                <a:cs typeface="Times" panose="02020603050405020304" pitchFamily="18" charset="0"/>
              </a:rPr>
              <a:t>.</a:t>
            </a:r>
          </a:p>
        </p:txBody>
      </p:sp>
      <p:sp>
        <p:nvSpPr>
          <p:cNvPr id="11" name="Rettangolo 10"/>
          <p:cNvSpPr/>
          <p:nvPr/>
        </p:nvSpPr>
        <p:spPr>
          <a:xfrm>
            <a:off x="3573584" y="6068101"/>
            <a:ext cx="7430793" cy="523220"/>
          </a:xfrm>
          <a:prstGeom prst="rect">
            <a:avLst/>
          </a:prstGeom>
        </p:spPr>
        <p:txBody>
          <a:bodyPr wrap="square">
            <a:spAutoFit/>
          </a:bodyPr>
          <a:lstStyle/>
          <a:p>
            <a:r>
              <a:rPr lang="en-GB" sz="1400" dirty="0">
                <a:latin typeface="Times" panose="02020603050405020304" pitchFamily="18" charset="0"/>
                <a:ea typeface="Times New Roman" panose="02020603050405020304" pitchFamily="18" charset="0"/>
              </a:rPr>
              <a:t>G. </a:t>
            </a:r>
            <a:r>
              <a:rPr lang="en-GB" sz="1400" dirty="0" err="1">
                <a:latin typeface="Times" panose="02020603050405020304" pitchFamily="18" charset="0"/>
                <a:ea typeface="Times New Roman" panose="02020603050405020304" pitchFamily="18" charset="0"/>
              </a:rPr>
              <a:t>Cascini</a:t>
            </a:r>
            <a:r>
              <a:rPr lang="en-GB" sz="1400" dirty="0">
                <a:latin typeface="Times" panose="02020603050405020304" pitchFamily="18" charset="0"/>
                <a:ea typeface="Times New Roman" panose="02020603050405020304" pitchFamily="18" charset="0"/>
              </a:rPr>
              <a:t>, D. Russo, and R. </a:t>
            </a:r>
            <a:r>
              <a:rPr lang="en-GB" sz="1400" dirty="0" err="1">
                <a:latin typeface="Times" panose="02020603050405020304" pitchFamily="18" charset="0"/>
                <a:ea typeface="Times New Roman" panose="02020603050405020304" pitchFamily="18" charset="0"/>
              </a:rPr>
              <a:t>Nanni</a:t>
            </a:r>
            <a:r>
              <a:rPr lang="en-GB" sz="1400" dirty="0">
                <a:latin typeface="Times" panose="02020603050405020304" pitchFamily="18" charset="0"/>
                <a:ea typeface="Times New Roman" panose="02020603050405020304" pitchFamily="18" charset="0"/>
              </a:rPr>
              <a:t>, </a:t>
            </a:r>
            <a:r>
              <a:rPr lang="en-GB" sz="1400" i="1" dirty="0">
                <a:latin typeface="Times" panose="02020603050405020304" pitchFamily="18" charset="0"/>
                <a:ea typeface="Times New Roman" panose="02020603050405020304" pitchFamily="18" charset="0"/>
              </a:rPr>
              <a:t>A Contribution to History of Technology: </a:t>
            </a:r>
            <a:r>
              <a:rPr lang="en-GB" sz="1400" i="1" dirty="0" err="1">
                <a:latin typeface="Times" panose="02020603050405020304" pitchFamily="18" charset="0"/>
                <a:ea typeface="Times New Roman" panose="02020603050405020304" pitchFamily="18" charset="0"/>
              </a:rPr>
              <a:t>Analyzing</a:t>
            </a:r>
            <a:r>
              <a:rPr lang="en-GB" sz="1400" i="1" dirty="0">
                <a:latin typeface="Times" panose="02020603050405020304" pitchFamily="18" charset="0"/>
                <a:ea typeface="Times New Roman" panose="02020603050405020304" pitchFamily="18" charset="0"/>
              </a:rPr>
              <a:t> Leonardo’s Textile Machines and His Inventive Process by TRIZ Methods</a:t>
            </a:r>
            <a:r>
              <a:rPr lang="en-GB" sz="1400" dirty="0">
                <a:latin typeface="Times" panose="02020603050405020304" pitchFamily="18" charset="0"/>
                <a:ea typeface="Times New Roman" panose="02020603050405020304" pitchFamily="18" charset="0"/>
              </a:rPr>
              <a:t>. Florence, 2004</a:t>
            </a:r>
            <a:endParaRPr lang="it-IT" sz="1400" dirty="0"/>
          </a:p>
        </p:txBody>
      </p:sp>
    </p:spTree>
    <p:extLst>
      <p:ext uri="{BB962C8B-B14F-4D97-AF65-F5344CB8AC3E}">
        <p14:creationId xmlns:p14="http://schemas.microsoft.com/office/powerpoint/2010/main" val="2367576122"/>
      </p:ext>
    </p:extLst>
  </p:cSld>
  <p:clrMapOvr>
    <a:masterClrMapping/>
  </p:clrMapOvr>
  <mc:AlternateContent xmlns:mc="http://schemas.openxmlformats.org/markup-compatibility/2006" xmlns:p14="http://schemas.microsoft.com/office/powerpoint/2010/main">
    <mc:Choice Requires="p14">
      <p:transition spd="slow" p14:dur="2000" advTm="42106"/>
    </mc:Choice>
    <mc:Fallback xmlns="">
      <p:transition spd="slow" advTm="4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Examples</a:t>
            </a:r>
            <a:r>
              <a:rPr lang="it-IT" dirty="0" smtClean="0"/>
              <a:t> of </a:t>
            </a:r>
            <a:r>
              <a:rPr lang="it-IT" dirty="0" err="1" smtClean="0"/>
              <a:t>possible</a:t>
            </a:r>
            <a:r>
              <a:rPr lang="it-IT" dirty="0" smtClean="0"/>
              <a:t> </a:t>
            </a:r>
            <a:r>
              <a:rPr lang="it-IT" dirty="0" err="1" smtClean="0"/>
              <a:t>applications</a:t>
            </a:r>
            <a:endParaRPr lang="it-IT" dirty="0"/>
          </a:p>
        </p:txBody>
      </p:sp>
      <p:sp>
        <p:nvSpPr>
          <p:cNvPr id="3" name="Segnaposto contenuto 2"/>
          <p:cNvSpPr>
            <a:spLocks noGrp="1"/>
          </p:cNvSpPr>
          <p:nvPr>
            <p:ph idx="1"/>
          </p:nvPr>
        </p:nvSpPr>
        <p:spPr>
          <a:xfrm>
            <a:off x="838200" y="2027359"/>
            <a:ext cx="6049888" cy="2057213"/>
          </a:xfrm>
        </p:spPr>
        <p:txBody>
          <a:bodyPr>
            <a:normAutofit/>
          </a:bodyPr>
          <a:lstStyle/>
          <a:p>
            <a:pPr marL="0" indent="0" algn="just">
              <a:buNone/>
            </a:pPr>
            <a:r>
              <a:rPr lang="en-US" sz="2400" dirty="0" smtClean="0"/>
              <a:t>By </a:t>
            </a:r>
            <a:r>
              <a:rPr lang="en-US" sz="2400" dirty="0"/>
              <a:t>assuming the Leonardo’s documents as the outcome of the conceptual design phase, it was possible to proceed with the embodiment design </a:t>
            </a:r>
            <a:r>
              <a:rPr lang="en-US" sz="2400" dirty="0" smtClean="0"/>
              <a:t>phase, identifying </a:t>
            </a:r>
            <a:r>
              <a:rPr lang="en-US" sz="2400" dirty="0"/>
              <a:t>the criticalities of the Leonardo’s sketches.</a:t>
            </a:r>
            <a:endParaRPr lang="en-US" sz="2400" dirty="0" smtClean="0"/>
          </a:p>
        </p:txBody>
      </p:sp>
      <p:sp>
        <p:nvSpPr>
          <p:cNvPr id="4" name="Segnaposto numero diapositiva 3"/>
          <p:cNvSpPr>
            <a:spLocks noGrp="1"/>
          </p:cNvSpPr>
          <p:nvPr>
            <p:ph type="sldNum" sz="quarter" idx="12"/>
          </p:nvPr>
        </p:nvSpPr>
        <p:spPr/>
        <p:txBody>
          <a:bodyPr/>
          <a:lstStyle/>
          <a:p>
            <a:fld id="{E7A41E1B-4F70-4964-A407-84C68BE8251C}" type="slidenum">
              <a:rPr lang="it-IT" smtClean="0"/>
              <a:pPr/>
              <a:t>6</a:t>
            </a:fld>
            <a:r>
              <a:rPr lang="it-IT" smtClean="0"/>
              <a:t>/16</a:t>
            </a:r>
            <a:endParaRPr lang="it-IT" dirty="0" smtClean="0"/>
          </a:p>
        </p:txBody>
      </p:sp>
      <p:sp>
        <p:nvSpPr>
          <p:cNvPr id="5" name="Segnaposto testo 4"/>
          <p:cNvSpPr>
            <a:spLocks noGrp="1"/>
          </p:cNvSpPr>
          <p:nvPr>
            <p:ph type="body" sz="quarter" idx="13"/>
          </p:nvPr>
        </p:nvSpPr>
        <p:spPr/>
        <p:txBody>
          <a:bodyPr/>
          <a:lstStyle/>
          <a:p>
            <a:r>
              <a:rPr lang="en-US" i="1" dirty="0"/>
              <a:t>Embodiment design of the Leonardo’s axial bearings </a:t>
            </a:r>
            <a:endParaRPr lang="it-IT" dirty="0"/>
          </a:p>
        </p:txBody>
      </p:sp>
      <p:pic>
        <p:nvPicPr>
          <p:cNvPr id="9" name="Immagine 8"/>
          <p:cNvPicPr/>
          <p:nvPr/>
        </p:nvPicPr>
        <p:blipFill>
          <a:blip r:embed="rId5"/>
          <a:stretch>
            <a:fillRect/>
          </a:stretch>
        </p:blipFill>
        <p:spPr>
          <a:xfrm>
            <a:off x="7536160" y="980728"/>
            <a:ext cx="3948803" cy="5345495"/>
          </a:xfrm>
          <a:prstGeom prst="rect">
            <a:avLst/>
          </a:prstGeom>
        </p:spPr>
      </p:pic>
      <p:pic>
        <p:nvPicPr>
          <p:cNvPr id="12" name="Immagine 11"/>
          <p:cNvPicPr>
            <a:picLocks noChangeAspect="1"/>
          </p:cNvPicPr>
          <p:nvPr/>
        </p:nvPicPr>
        <p:blipFill>
          <a:blip r:embed="rId6">
            <a:clrChange>
              <a:clrFrom>
                <a:srgbClr val="C3C8D2"/>
              </a:clrFrom>
              <a:clrTo>
                <a:srgbClr val="C3C8D2">
                  <a:alpha val="0"/>
                </a:srgbClr>
              </a:clrTo>
            </a:clrChange>
          </a:blip>
          <a:stretch>
            <a:fillRect/>
          </a:stretch>
        </p:blipFill>
        <p:spPr>
          <a:xfrm>
            <a:off x="4495725" y="4202380"/>
            <a:ext cx="1810933" cy="2336534"/>
          </a:xfrm>
          <a:prstGeom prst="rect">
            <a:avLst/>
          </a:prstGeom>
        </p:spPr>
      </p:pic>
      <p:pic>
        <p:nvPicPr>
          <p:cNvPr id="13" name="Picture 4"/>
          <p:cNvPicPr>
            <a:picLocks noChangeAspect="1" noChangeArrowheads="1"/>
          </p:cNvPicPr>
          <p:nvPr/>
        </p:nvPicPr>
        <p:blipFill>
          <a:blip r:embed="rId7" cstate="print">
            <a:clrChange>
              <a:clrFrom>
                <a:srgbClr val="C3C8D2"/>
              </a:clrFrom>
              <a:clrTo>
                <a:srgbClr val="C3C8D2">
                  <a:alpha val="0"/>
                </a:srgbClr>
              </a:clrTo>
            </a:clrChange>
          </a:blip>
          <a:srcRect/>
          <a:stretch>
            <a:fillRect/>
          </a:stretch>
        </p:blipFill>
        <p:spPr bwMode="auto">
          <a:xfrm>
            <a:off x="2158786" y="4252920"/>
            <a:ext cx="2214874" cy="2285994"/>
          </a:xfrm>
          <a:prstGeom prst="rect">
            <a:avLst/>
          </a:prstGeom>
          <a:noFill/>
          <a:ln w="9525">
            <a:noFill/>
            <a:miter lim="800000"/>
            <a:headEnd/>
            <a:tailEnd/>
          </a:ln>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83382993"/>
      </p:ext>
    </p:extLst>
  </p:cSld>
  <p:clrMapOvr>
    <a:masterClrMapping/>
  </p:clrMapOvr>
  <mc:AlternateContent xmlns:mc="http://schemas.openxmlformats.org/markup-compatibility/2006" xmlns:p14="http://schemas.microsoft.com/office/powerpoint/2010/main">
    <mc:Choice Requires="p14">
      <p:transition spd="slow" p14:dur="2000" advTm="40535"/>
    </mc:Choice>
    <mc:Fallback xmlns="">
      <p:transition spd="slow" advTm="40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Examples</a:t>
            </a:r>
            <a:r>
              <a:rPr lang="it-IT" dirty="0" smtClean="0"/>
              <a:t> of </a:t>
            </a:r>
            <a:r>
              <a:rPr lang="it-IT" dirty="0" err="1" smtClean="0"/>
              <a:t>possible</a:t>
            </a:r>
            <a:r>
              <a:rPr lang="it-IT" dirty="0" smtClean="0"/>
              <a:t> </a:t>
            </a:r>
            <a:r>
              <a:rPr lang="it-IT" dirty="0" err="1" smtClean="0"/>
              <a:t>applications</a:t>
            </a:r>
            <a:endParaRPr lang="it-IT" dirty="0"/>
          </a:p>
        </p:txBody>
      </p:sp>
      <p:sp>
        <p:nvSpPr>
          <p:cNvPr id="4" name="Segnaposto numero diapositiva 3"/>
          <p:cNvSpPr>
            <a:spLocks noGrp="1"/>
          </p:cNvSpPr>
          <p:nvPr>
            <p:ph type="sldNum" sz="quarter" idx="12"/>
          </p:nvPr>
        </p:nvSpPr>
        <p:spPr/>
        <p:txBody>
          <a:bodyPr/>
          <a:lstStyle/>
          <a:p>
            <a:fld id="{E7A41E1B-4F70-4964-A407-84C68BE8251C}" type="slidenum">
              <a:rPr lang="it-IT" smtClean="0"/>
              <a:pPr/>
              <a:t>7</a:t>
            </a:fld>
            <a:r>
              <a:rPr lang="it-IT" smtClean="0"/>
              <a:t>/16</a:t>
            </a:r>
            <a:endParaRPr lang="it-IT" dirty="0" smtClean="0"/>
          </a:p>
        </p:txBody>
      </p:sp>
      <p:sp>
        <p:nvSpPr>
          <p:cNvPr id="5" name="Segnaposto testo 4"/>
          <p:cNvSpPr>
            <a:spLocks noGrp="1"/>
          </p:cNvSpPr>
          <p:nvPr>
            <p:ph type="body" sz="quarter" idx="13"/>
          </p:nvPr>
        </p:nvSpPr>
        <p:spPr/>
        <p:txBody>
          <a:bodyPr/>
          <a:lstStyle/>
          <a:p>
            <a:r>
              <a:rPr lang="en-US" i="1" dirty="0"/>
              <a:t>Embodiment design of the Leonardo’s axial bearings </a:t>
            </a:r>
            <a:endParaRPr lang="it-IT" dirty="0"/>
          </a:p>
        </p:txBody>
      </p:sp>
      <p:graphicFrame>
        <p:nvGraphicFramePr>
          <p:cNvPr id="10" name="Segnaposto contenuto 9"/>
          <p:cNvGraphicFramePr>
            <a:graphicFrameLocks noGrp="1"/>
          </p:cNvGraphicFramePr>
          <p:nvPr>
            <p:ph idx="1"/>
            <p:extLst>
              <p:ext uri="{D42A27DB-BD31-4B8C-83A1-F6EECF244321}">
                <p14:modId xmlns:p14="http://schemas.microsoft.com/office/powerpoint/2010/main" val="2762421757"/>
              </p:ext>
            </p:extLst>
          </p:nvPr>
        </p:nvGraphicFramePr>
        <p:xfrm>
          <a:off x="838200" y="1724945"/>
          <a:ext cx="10515600" cy="4422775"/>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2"/>
          <p:cNvPicPr>
            <a:picLocks noChangeAspect="1" noChangeArrowheads="1"/>
          </p:cNvPicPr>
          <p:nvPr/>
        </p:nvPicPr>
        <p:blipFill>
          <a:blip r:embed="rId6" cstate="print"/>
          <a:srcRect/>
          <a:stretch>
            <a:fillRect/>
          </a:stretch>
        </p:blipFill>
        <p:spPr bwMode="auto">
          <a:xfrm>
            <a:off x="7470226" y="3665248"/>
            <a:ext cx="1211792" cy="1125640"/>
          </a:xfrm>
          <a:prstGeom prst="rect">
            <a:avLst/>
          </a:prstGeom>
          <a:ln>
            <a:noFill/>
          </a:ln>
          <a:effectLst>
            <a:outerShdw blurRad="190500" algn="tl" rotWithShape="0">
              <a:srgbClr val="000000">
                <a:alpha val="70000"/>
              </a:srgbClr>
            </a:outerShdw>
          </a:effectLst>
        </p:spPr>
      </p:pic>
      <p:pic>
        <p:nvPicPr>
          <p:cNvPr id="14" name="Picture 3"/>
          <p:cNvPicPr>
            <a:picLocks noChangeAspect="1" noChangeArrowheads="1"/>
          </p:cNvPicPr>
          <p:nvPr/>
        </p:nvPicPr>
        <p:blipFill>
          <a:blip r:embed="rId7" cstate="print"/>
          <a:srcRect/>
          <a:stretch>
            <a:fillRect/>
          </a:stretch>
        </p:blipFill>
        <p:spPr bwMode="auto">
          <a:xfrm>
            <a:off x="7470226" y="2447994"/>
            <a:ext cx="1211792" cy="1008112"/>
          </a:xfrm>
          <a:prstGeom prst="rect">
            <a:avLst/>
          </a:prstGeom>
          <a:ln>
            <a:noFill/>
          </a:ln>
          <a:effectLst>
            <a:outerShdw blurRad="190500" algn="tl" rotWithShape="0">
              <a:srgbClr val="000000">
                <a:alpha val="70000"/>
              </a:srgbClr>
            </a:outerShdw>
          </a:effectLst>
        </p:spPr>
      </p:pic>
      <p:pic>
        <p:nvPicPr>
          <p:cNvPr id="15" name="Picture 5"/>
          <p:cNvPicPr>
            <a:picLocks noChangeAspect="1" noChangeArrowheads="1"/>
          </p:cNvPicPr>
          <p:nvPr/>
        </p:nvPicPr>
        <p:blipFill>
          <a:blip r:embed="rId8" cstate="print"/>
          <a:srcRect/>
          <a:stretch>
            <a:fillRect/>
          </a:stretch>
        </p:blipFill>
        <p:spPr bwMode="auto">
          <a:xfrm>
            <a:off x="10056440" y="3994272"/>
            <a:ext cx="1152128" cy="1164942"/>
          </a:xfrm>
          <a:prstGeom prst="rect">
            <a:avLst/>
          </a:prstGeom>
          <a:ln>
            <a:noFill/>
          </a:ln>
          <a:effectLst>
            <a:outerShdw blurRad="190500" algn="tl" rotWithShape="0">
              <a:srgbClr val="000000">
                <a:alpha val="70000"/>
              </a:srgbClr>
            </a:outerShdw>
          </a:effectLst>
        </p:spPr>
      </p:pic>
      <p:pic>
        <p:nvPicPr>
          <p:cNvPr id="16" name="Picture 4"/>
          <p:cNvPicPr>
            <a:picLocks noChangeAspect="1" noChangeArrowheads="1"/>
          </p:cNvPicPr>
          <p:nvPr/>
        </p:nvPicPr>
        <p:blipFill>
          <a:blip r:embed="rId9" cstate="print"/>
          <a:srcRect/>
          <a:stretch>
            <a:fillRect/>
          </a:stretch>
        </p:blipFill>
        <p:spPr bwMode="auto">
          <a:xfrm>
            <a:off x="4583832" y="3933056"/>
            <a:ext cx="1426404" cy="1202142"/>
          </a:xfrm>
          <a:prstGeom prst="rect">
            <a:avLst/>
          </a:prstGeom>
          <a:ln>
            <a:noFill/>
          </a:ln>
          <a:effectLst>
            <a:outerShdw blurRad="190500" algn="tl" rotWithShape="0">
              <a:srgbClr val="000000">
                <a:alpha val="70000"/>
              </a:srgbClr>
            </a:outerShdw>
          </a:effec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21587396"/>
      </p:ext>
    </p:extLst>
  </p:cSld>
  <p:clrMapOvr>
    <a:masterClrMapping/>
  </p:clrMapOvr>
  <mc:AlternateContent xmlns:mc="http://schemas.openxmlformats.org/markup-compatibility/2006" xmlns:p14="http://schemas.microsoft.com/office/powerpoint/2010/main">
    <mc:Choice Requires="p14">
      <p:transition spd="slow" p14:dur="2000" advTm="54085"/>
    </mc:Choice>
    <mc:Fallback xmlns="">
      <p:transition spd="slow" advTm="5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p:cNvPicPr>
            <a:picLocks noChangeAspect="1"/>
          </p:cNvPicPr>
          <p:nvPr/>
        </p:nvPicPr>
        <p:blipFill>
          <a:blip r:embed="rId5"/>
          <a:stretch>
            <a:fillRect/>
          </a:stretch>
        </p:blipFill>
        <p:spPr>
          <a:xfrm>
            <a:off x="5097910" y="5106790"/>
            <a:ext cx="1930363" cy="1603593"/>
          </a:xfrm>
          <a:prstGeom prst="rect">
            <a:avLst/>
          </a:prstGeom>
        </p:spPr>
      </p:pic>
      <p:sp>
        <p:nvSpPr>
          <p:cNvPr id="2" name="Titolo 1"/>
          <p:cNvSpPr>
            <a:spLocks noGrp="1"/>
          </p:cNvSpPr>
          <p:nvPr>
            <p:ph type="title"/>
          </p:nvPr>
        </p:nvSpPr>
        <p:spPr/>
        <p:txBody>
          <a:bodyPr/>
          <a:lstStyle/>
          <a:p>
            <a:r>
              <a:rPr lang="it-IT" dirty="0" err="1" smtClean="0"/>
              <a:t>Examples</a:t>
            </a:r>
            <a:r>
              <a:rPr lang="it-IT" dirty="0" smtClean="0"/>
              <a:t> of </a:t>
            </a:r>
            <a:r>
              <a:rPr lang="it-IT" dirty="0" err="1" smtClean="0"/>
              <a:t>possible</a:t>
            </a:r>
            <a:r>
              <a:rPr lang="it-IT" dirty="0" smtClean="0"/>
              <a:t> </a:t>
            </a:r>
            <a:r>
              <a:rPr lang="it-IT" dirty="0" err="1" smtClean="0"/>
              <a:t>applications</a:t>
            </a:r>
            <a:endParaRPr lang="it-IT" dirty="0"/>
          </a:p>
        </p:txBody>
      </p:sp>
      <p:sp>
        <p:nvSpPr>
          <p:cNvPr id="4" name="Segnaposto numero diapositiva 3"/>
          <p:cNvSpPr>
            <a:spLocks noGrp="1"/>
          </p:cNvSpPr>
          <p:nvPr>
            <p:ph type="sldNum" sz="quarter" idx="12"/>
          </p:nvPr>
        </p:nvSpPr>
        <p:spPr/>
        <p:txBody>
          <a:bodyPr/>
          <a:lstStyle/>
          <a:p>
            <a:fld id="{E7A41E1B-4F70-4964-A407-84C68BE8251C}" type="slidenum">
              <a:rPr lang="it-IT" smtClean="0"/>
              <a:pPr/>
              <a:t>8</a:t>
            </a:fld>
            <a:r>
              <a:rPr lang="it-IT" smtClean="0"/>
              <a:t>/16</a:t>
            </a:r>
            <a:endParaRPr lang="it-IT" dirty="0" smtClean="0"/>
          </a:p>
        </p:txBody>
      </p:sp>
      <p:sp>
        <p:nvSpPr>
          <p:cNvPr id="5" name="Segnaposto testo 4"/>
          <p:cNvSpPr>
            <a:spLocks noGrp="1"/>
          </p:cNvSpPr>
          <p:nvPr>
            <p:ph type="body" sz="quarter" idx="13"/>
          </p:nvPr>
        </p:nvSpPr>
        <p:spPr/>
        <p:txBody>
          <a:bodyPr/>
          <a:lstStyle/>
          <a:p>
            <a:r>
              <a:rPr lang="en-US" i="1" dirty="0"/>
              <a:t>Design of physical models for the “</a:t>
            </a:r>
            <a:r>
              <a:rPr lang="en-US" i="1" dirty="0" err="1"/>
              <a:t>Museo</a:t>
            </a:r>
            <a:r>
              <a:rPr lang="en-US" i="1" dirty="0"/>
              <a:t> </a:t>
            </a:r>
            <a:r>
              <a:rPr lang="en-US" i="1" dirty="0" err="1"/>
              <a:t>Leonardiano</a:t>
            </a:r>
            <a:r>
              <a:rPr lang="en-US" i="1" dirty="0"/>
              <a:t>” of Vinci</a:t>
            </a:r>
            <a:endParaRPr lang="it-IT" dirty="0"/>
          </a:p>
        </p:txBody>
      </p:sp>
      <p:pic>
        <p:nvPicPr>
          <p:cNvPr id="6" name="Immagine 5"/>
          <p:cNvPicPr>
            <a:picLocks noChangeAspect="1"/>
          </p:cNvPicPr>
          <p:nvPr/>
        </p:nvPicPr>
        <p:blipFill>
          <a:blip r:embed="rId6"/>
          <a:stretch>
            <a:fillRect/>
          </a:stretch>
        </p:blipFill>
        <p:spPr>
          <a:xfrm>
            <a:off x="911425" y="1729333"/>
            <a:ext cx="4881820" cy="3283843"/>
          </a:xfrm>
          <a:prstGeom prst="rect">
            <a:avLst/>
          </a:prstGeom>
        </p:spPr>
      </p:pic>
      <p:sp>
        <p:nvSpPr>
          <p:cNvPr id="8" name="CasellaDiTesto 7"/>
          <p:cNvSpPr txBox="1"/>
          <p:nvPr/>
        </p:nvSpPr>
        <p:spPr>
          <a:xfrm>
            <a:off x="854148" y="5013176"/>
            <a:ext cx="4665788" cy="369332"/>
          </a:xfrm>
          <a:prstGeom prst="rect">
            <a:avLst/>
          </a:prstGeom>
          <a:noFill/>
        </p:spPr>
        <p:txBody>
          <a:bodyPr wrap="square" rtlCol="0">
            <a:spAutoFit/>
          </a:bodyPr>
          <a:lstStyle/>
          <a:p>
            <a:r>
              <a:rPr lang="it-IT" dirty="0"/>
              <a:t>From </a:t>
            </a:r>
            <a:r>
              <a:rPr lang="it-IT" dirty="0" err="1"/>
              <a:t>Leonardo’s</a:t>
            </a:r>
            <a:r>
              <a:rPr lang="it-IT" dirty="0"/>
              <a:t> Atlantic code f. 1063r </a:t>
            </a:r>
          </a:p>
        </p:txBody>
      </p:sp>
      <p:pic>
        <p:nvPicPr>
          <p:cNvPr id="9" name="Immagine 8"/>
          <p:cNvPicPr>
            <a:picLocks noChangeAspect="1"/>
          </p:cNvPicPr>
          <p:nvPr/>
        </p:nvPicPr>
        <p:blipFill>
          <a:blip r:embed="rId7"/>
          <a:stretch>
            <a:fillRect/>
          </a:stretch>
        </p:blipFill>
        <p:spPr>
          <a:xfrm>
            <a:off x="6606246" y="1649746"/>
            <a:ext cx="4394119" cy="3243514"/>
          </a:xfrm>
          <a:prstGeom prst="rect">
            <a:avLst/>
          </a:prstGeom>
        </p:spPr>
      </p:pic>
      <p:sp>
        <p:nvSpPr>
          <p:cNvPr id="17" name="CasellaDiTesto 16"/>
          <p:cNvSpPr txBox="1"/>
          <p:nvPr/>
        </p:nvSpPr>
        <p:spPr>
          <a:xfrm>
            <a:off x="6606247" y="4893260"/>
            <a:ext cx="4394118" cy="369332"/>
          </a:xfrm>
          <a:prstGeom prst="rect">
            <a:avLst/>
          </a:prstGeom>
          <a:noFill/>
        </p:spPr>
        <p:txBody>
          <a:bodyPr wrap="square" rtlCol="0">
            <a:spAutoFit/>
          </a:bodyPr>
          <a:lstStyle/>
          <a:p>
            <a:r>
              <a:rPr lang="it-IT" dirty="0"/>
              <a:t>From </a:t>
            </a:r>
            <a:r>
              <a:rPr lang="it-IT" dirty="0" err="1"/>
              <a:t>Leonardo’s</a:t>
            </a:r>
            <a:r>
              <a:rPr lang="it-IT" dirty="0"/>
              <a:t> </a:t>
            </a:r>
            <a:r>
              <a:rPr lang="it-IT" dirty="0" smtClean="0"/>
              <a:t>Madrid </a:t>
            </a:r>
            <a:r>
              <a:rPr lang="it-IT" dirty="0"/>
              <a:t>code </a:t>
            </a:r>
            <a:r>
              <a:rPr lang="it-IT" dirty="0" smtClean="0"/>
              <a:t>f. 020v </a:t>
            </a:r>
            <a:endParaRPr lang="it-IT"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9774722"/>
      </p:ext>
    </p:extLst>
  </p:cSld>
  <p:clrMapOvr>
    <a:masterClrMapping/>
  </p:clrMapOvr>
  <mc:AlternateContent xmlns:mc="http://schemas.openxmlformats.org/markup-compatibility/2006" xmlns:p14="http://schemas.microsoft.com/office/powerpoint/2010/main">
    <mc:Choice Requires="p14">
      <p:transition spd="slow" p14:dur="2000" advTm="41453"/>
    </mc:Choice>
    <mc:Fallback xmlns="">
      <p:transition spd="slow" advTm="41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Examples</a:t>
            </a:r>
            <a:r>
              <a:rPr lang="it-IT" dirty="0" smtClean="0"/>
              <a:t> of </a:t>
            </a:r>
            <a:r>
              <a:rPr lang="it-IT" dirty="0" err="1" smtClean="0"/>
              <a:t>possible</a:t>
            </a:r>
            <a:r>
              <a:rPr lang="it-IT" dirty="0" smtClean="0"/>
              <a:t> </a:t>
            </a:r>
            <a:r>
              <a:rPr lang="it-IT" dirty="0" err="1" smtClean="0"/>
              <a:t>applications</a:t>
            </a:r>
            <a:endParaRPr lang="it-IT" dirty="0"/>
          </a:p>
        </p:txBody>
      </p:sp>
      <p:sp>
        <p:nvSpPr>
          <p:cNvPr id="4" name="Segnaposto numero diapositiva 3"/>
          <p:cNvSpPr>
            <a:spLocks noGrp="1"/>
          </p:cNvSpPr>
          <p:nvPr>
            <p:ph type="sldNum" sz="quarter" idx="12"/>
          </p:nvPr>
        </p:nvSpPr>
        <p:spPr/>
        <p:txBody>
          <a:bodyPr/>
          <a:lstStyle/>
          <a:p>
            <a:fld id="{E7A41E1B-4F70-4964-A407-84C68BE8251C}" type="slidenum">
              <a:rPr lang="it-IT" smtClean="0"/>
              <a:pPr/>
              <a:t>9</a:t>
            </a:fld>
            <a:r>
              <a:rPr lang="it-IT" smtClean="0"/>
              <a:t>/16</a:t>
            </a:r>
            <a:endParaRPr lang="it-IT" dirty="0" smtClean="0"/>
          </a:p>
        </p:txBody>
      </p:sp>
      <p:sp>
        <p:nvSpPr>
          <p:cNvPr id="5" name="Segnaposto testo 4"/>
          <p:cNvSpPr>
            <a:spLocks noGrp="1"/>
          </p:cNvSpPr>
          <p:nvPr>
            <p:ph type="body" sz="quarter" idx="13"/>
          </p:nvPr>
        </p:nvSpPr>
        <p:spPr/>
        <p:txBody>
          <a:bodyPr/>
          <a:lstStyle/>
          <a:p>
            <a:r>
              <a:rPr lang="en-US" i="1" dirty="0"/>
              <a:t>Design of physical models for the “</a:t>
            </a:r>
            <a:r>
              <a:rPr lang="en-US" i="1" dirty="0" err="1"/>
              <a:t>Museo</a:t>
            </a:r>
            <a:r>
              <a:rPr lang="en-US" i="1" dirty="0"/>
              <a:t> </a:t>
            </a:r>
            <a:r>
              <a:rPr lang="en-US" i="1" dirty="0" err="1"/>
              <a:t>Leonardiano</a:t>
            </a:r>
            <a:r>
              <a:rPr lang="en-US" i="1" dirty="0"/>
              <a:t>” of Vinci</a:t>
            </a:r>
            <a:endParaRPr lang="it-IT" dirty="0"/>
          </a:p>
        </p:txBody>
      </p:sp>
      <p:pic>
        <p:nvPicPr>
          <p:cNvPr id="10" name="Immagine 9"/>
          <p:cNvPicPr/>
          <p:nvPr/>
        </p:nvPicPr>
        <p:blipFill>
          <a:blip r:embed="rId5"/>
          <a:stretch>
            <a:fillRect/>
          </a:stretch>
        </p:blipFill>
        <p:spPr>
          <a:xfrm>
            <a:off x="803928" y="1985863"/>
            <a:ext cx="4177680" cy="2637563"/>
          </a:xfrm>
          <a:prstGeom prst="rect">
            <a:avLst/>
          </a:prstGeom>
        </p:spPr>
      </p:pic>
      <p:pic>
        <p:nvPicPr>
          <p:cNvPr id="11" name="Immagine 10"/>
          <p:cNvPicPr/>
          <p:nvPr/>
        </p:nvPicPr>
        <p:blipFill>
          <a:blip r:embed="rId6"/>
          <a:stretch>
            <a:fillRect/>
          </a:stretch>
        </p:blipFill>
        <p:spPr>
          <a:xfrm>
            <a:off x="4194073" y="4286614"/>
            <a:ext cx="3803853" cy="2456528"/>
          </a:xfrm>
          <a:prstGeom prst="rect">
            <a:avLst/>
          </a:prstGeom>
        </p:spPr>
      </p:pic>
      <p:pic>
        <p:nvPicPr>
          <p:cNvPr id="12" name="Immagine 11"/>
          <p:cNvPicPr/>
          <p:nvPr/>
        </p:nvPicPr>
        <p:blipFill>
          <a:blip r:embed="rId7">
            <a:clrChange>
              <a:clrFrom>
                <a:srgbClr val="FFFFFF"/>
              </a:clrFrom>
              <a:clrTo>
                <a:srgbClr val="FFFFFF">
                  <a:alpha val="0"/>
                </a:srgbClr>
              </a:clrTo>
            </a:clrChange>
          </a:blip>
          <a:stretch>
            <a:fillRect/>
          </a:stretch>
        </p:blipFill>
        <p:spPr>
          <a:xfrm>
            <a:off x="6601272" y="1421624"/>
            <a:ext cx="4752528" cy="3899182"/>
          </a:xfrm>
          <a:prstGeom prst="rect">
            <a:avLst/>
          </a:prstGeom>
        </p:spPr>
      </p:pic>
      <p:pic>
        <p:nvPicPr>
          <p:cNvPr id="13" name="Immagine 12"/>
          <p:cNvPicPr>
            <a:picLocks noChangeAspect="1"/>
          </p:cNvPicPr>
          <p:nvPr/>
        </p:nvPicPr>
        <p:blipFill>
          <a:blip r:embed="rId8"/>
          <a:stretch>
            <a:fillRect/>
          </a:stretch>
        </p:blipFill>
        <p:spPr>
          <a:xfrm>
            <a:off x="5130817" y="2569418"/>
            <a:ext cx="1930363" cy="160359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16072489"/>
      </p:ext>
    </p:extLst>
  </p:cSld>
  <p:clrMapOvr>
    <a:masterClrMapping/>
  </p:clrMapOvr>
  <mc:AlternateContent xmlns:mc="http://schemas.openxmlformats.org/markup-compatibility/2006" xmlns:p14="http://schemas.microsoft.com/office/powerpoint/2010/main">
    <mc:Choice Requires="p14">
      <p:transition spd="slow" p14:dur="2000" advTm="43166"/>
    </mc:Choice>
    <mc:Fallback xmlns="">
      <p:transition spd="slow" advTm="43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IEF">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BED090EC-A565-46B2-BEAC-EB8591111344}" vid="{25769D3B-53FA-435B-B632-5A4C3EC3C22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DIEF</Template>
  <TotalTime>15238</TotalTime>
  <Words>764</Words>
  <Application>Microsoft Office PowerPoint</Application>
  <PresentationFormat>Widescreen</PresentationFormat>
  <Paragraphs>108</Paragraphs>
  <Slides>16</Slides>
  <Notes>16</Notes>
  <HiddenSlides>0</HiddenSlides>
  <MMClips>18</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16</vt:i4>
      </vt:variant>
    </vt:vector>
  </HeadingPairs>
  <TitlesOfParts>
    <vt:vector size="24" baseType="lpstr">
      <vt:lpstr>Arial Unicode MS</vt:lpstr>
      <vt:lpstr>Arial</vt:lpstr>
      <vt:lpstr>Calibri</vt:lpstr>
      <vt:lpstr>Courier New</vt:lpstr>
      <vt:lpstr>Times</vt:lpstr>
      <vt:lpstr>Times New Roman</vt:lpstr>
      <vt:lpstr>Wingdings</vt:lpstr>
      <vt:lpstr>DIEF</vt:lpstr>
      <vt:lpstr>  Application of Systematic Design Methods to Cultural Heritage Preservation </vt:lpstr>
      <vt:lpstr>Summary</vt:lpstr>
      <vt:lpstr>Systematic design and problem solving approaches</vt:lpstr>
      <vt:lpstr>Systematic design and problem solving approaches</vt:lpstr>
      <vt:lpstr>Examples of possible applications</vt:lpstr>
      <vt:lpstr>Examples of possible applications</vt:lpstr>
      <vt:lpstr>Examples of possible applications</vt:lpstr>
      <vt:lpstr>Examples of possible applications</vt:lpstr>
      <vt:lpstr>Examples of possible applications</vt:lpstr>
      <vt:lpstr>Systematic redesign of the Leornardo’s hydraulic saw.</vt:lpstr>
      <vt:lpstr>Systematic redesign of the Leornardo’s hydraulic saw.</vt:lpstr>
      <vt:lpstr>Systematic redesign of the Leornardo’s hydraulic saw.</vt:lpstr>
      <vt:lpstr>Systematic redesign of the Leornardo’s hydraulic saw.</vt:lpstr>
      <vt:lpstr>Systematic redesign of the Leornardo’s hydraulic saw.</vt:lpstr>
      <vt:lpstr>Conclusions</vt:lpstr>
      <vt:lpstr>Thank you for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processo di progettazione</dc:title>
  <dc:creator>Lorenzo</dc:creator>
  <cp:lastModifiedBy>Lorenzo Fiorineschi</cp:lastModifiedBy>
  <cp:revision>1120</cp:revision>
  <cp:lastPrinted>2020-08-24T15:30:35Z</cp:lastPrinted>
  <dcterms:created xsi:type="dcterms:W3CDTF">2013-10-14T13:37:35Z</dcterms:created>
  <dcterms:modified xsi:type="dcterms:W3CDTF">2020-08-25T15:09:05Z</dcterms:modified>
</cp:coreProperties>
</file>