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Layout+xml" PartName="/ppt/slideLayouts/slideLayout8.xml"/>
  <Override ContentType="application/vnd.openxmlformats-officedocument.presentationml.slideLayout+xml" PartName="/ppt/slideLayouts/slideLayout19.xml"/>
  <Default ContentType="image/svg+xml" Extension="svg"/>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slideLayout+xml" PartName="/ppt/slideLayouts/slideLayout17.xml"/>
  <Override ContentType="application/vnd.openxmlformats-officedocument.theme+xml" PartName="/ppt/theme/theme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15.xml"/>
  <Override ContentType="application/vnd.openxmlformats-officedocument.presentationml.slideLayout+xml" PartName="/ppt/slideLayouts/slideLayout16.xml"/>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slideLayout+xml" PartName="/ppt/slideLayouts/slideLayout1.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10.xml"/>
  <Default ContentType="image/tiff" Extension="tiff"/>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handoutMaster+xml" PartName="/ppt/handoutMasters/handoutMaster1.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Layout+xml" PartName="/ppt/slideLayouts/slideLayout7.xml"/>
  <Default ContentType="image/png" Extension="png"/>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theme+xml" PartName="/ppt/theme/theme2.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19"/>
  </p:notesMasterIdLst>
  <p:handoutMasterIdLst>
    <p:handoutMasterId r:id="rId20"/>
  </p:handoutMasterIdLst>
  <p:sldIdLst>
    <p:sldId id="262" r:id="rId2"/>
    <p:sldId id="264" r:id="rId3"/>
    <p:sldId id="256" r:id="rId4"/>
    <p:sldId id="257" r:id="rId5"/>
    <p:sldId id="266" r:id="rId6"/>
    <p:sldId id="258" r:id="rId7"/>
    <p:sldId id="259" r:id="rId8"/>
    <p:sldId id="263" r:id="rId9"/>
    <p:sldId id="260" r:id="rId10"/>
    <p:sldId id="265" r:id="rId11"/>
    <p:sldId id="267" r:id="rId12"/>
    <p:sldId id="261" r:id="rId13"/>
    <p:sldId id="268" r:id="rId14"/>
    <p:sldId id="269" r:id="rId15"/>
    <p:sldId id="270" r:id="rId16"/>
    <p:sldId id="271" r:id="rId17"/>
    <p:sldId id="272" r:id="rId18"/>
  </p:sldIdLst>
  <p:sldSz cx="24382413"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E3E3C"/>
    <a:srgbClr val="56565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86"/>
    <p:restoredTop sz="87246" autoAdjust="0"/>
  </p:normalViewPr>
  <p:slideViewPr>
    <p:cSldViewPr showGuides="1">
      <p:cViewPr>
        <p:scale>
          <a:sx n="40" d="100"/>
          <a:sy n="40" d="100"/>
        </p:scale>
        <p:origin x="-2088" y="-480"/>
      </p:cViewPr>
      <p:guideLst>
        <p:guide orient="horz" pos="4320"/>
        <p:guide pos="7679"/>
      </p:guideLst>
    </p:cSldViewPr>
  </p:slideViewPr>
  <p:outlineViewPr>
    <p:cViewPr>
      <p:scale>
        <a:sx n="33" d="100"/>
        <a:sy n="33" d="100"/>
      </p:scale>
      <p:origin x="0" y="-10216"/>
    </p:cViewPr>
  </p:outlineViewPr>
  <p:notesTextViewPr>
    <p:cViewPr>
      <p:scale>
        <a:sx n="3" d="2"/>
        <a:sy n="3" d="2"/>
      </p:scale>
      <p:origin x="0" y="0"/>
    </p:cViewPr>
  </p:notesTextViewPr>
  <p:sorterViewPr>
    <p:cViewPr>
      <p:scale>
        <a:sx n="30" d="100"/>
        <a:sy n="30" d="100"/>
      </p:scale>
      <p:origin x="0" y="0"/>
    </p:cViewPr>
  </p:sorterViewPr>
  <p:notesViewPr>
    <p:cSldViewPr>
      <p:cViewPr varScale="1">
        <p:scale>
          <a:sx n="207" d="100"/>
          <a:sy n="207" d="100"/>
        </p:scale>
        <p:origin x="8184" y="176"/>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183AF5A-8290-3A02-7D60-464333E55E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 xmlns:a16="http://schemas.microsoft.com/office/drawing/2014/main" id="{2CDCBB24-B634-352F-3F7B-F13DD89BC80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E0FA4B-E5A5-4040-9168-5942220C89D7}" type="datetimeFigureOut">
              <a:rPr lang="en-GB" smtClean="0"/>
              <a:pPr/>
              <a:t>25/04/2024</a:t>
            </a:fld>
            <a:endParaRPr lang="en-GB"/>
          </a:p>
        </p:txBody>
      </p:sp>
      <p:sp>
        <p:nvSpPr>
          <p:cNvPr id="4" name="Footer Placeholder 3">
            <a:extLst>
              <a:ext uri="{FF2B5EF4-FFF2-40B4-BE49-F238E27FC236}">
                <a16:creationId xmlns="" xmlns:a16="http://schemas.microsoft.com/office/drawing/2014/main" id="{7676CD32-9CBC-B9B0-A60C-05F56CA59C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 xmlns:a16="http://schemas.microsoft.com/office/drawing/2014/main" id="{4FB92D04-BB51-7133-0C12-6A88ECB143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4DA8E0-C5FA-7744-A58E-AE1530DED8F8}" type="slidenum">
              <a:rPr lang="en-GB" smtClean="0"/>
              <a:pPr/>
              <a:t>‹#›</a:t>
            </a:fld>
            <a:endParaRPr lang="en-GB"/>
          </a:p>
        </p:txBody>
      </p:sp>
    </p:spTree>
    <p:extLst>
      <p:ext uri="{BB962C8B-B14F-4D97-AF65-F5344CB8AC3E}">
        <p14:creationId xmlns="" xmlns:p14="http://schemas.microsoft.com/office/powerpoint/2010/main" val="405831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4118A-E175-CE4A-8DDD-5E98A5FE7573}" type="datetimeFigureOut">
              <a:rPr lang="pl-PL" smtClean="0"/>
              <a:pPr/>
              <a:t>2024-04-25</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E75A2-B7F6-6744-9034-EAE4F1692832}" type="slidenum">
              <a:rPr lang="pl-PL" smtClean="0"/>
              <a:pPr/>
              <a:t>‹#›</a:t>
            </a:fld>
            <a:endParaRPr lang="pl-PL"/>
          </a:p>
        </p:txBody>
      </p:sp>
    </p:spTree>
    <p:extLst>
      <p:ext uri="{BB962C8B-B14F-4D97-AF65-F5344CB8AC3E}">
        <p14:creationId xmlns="" xmlns:p14="http://schemas.microsoft.com/office/powerpoint/2010/main" val="415324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preserve="1" type="title">
  <p:cSld name="Strona tytułowa 1">
    <p:spTree>
      <p:nvGrpSpPr>
        <p:cNvPr id="1" name=""/>
        <p:cNvGrpSpPr/>
        <p:nvPr/>
      </p:nvGrpSpPr>
      <p:grpSpPr>
        <a:xfrm>
          <a:off x="0" y="0"/>
          <a:ext cx="0" cy="0"/>
          <a:chOff x="0" y="0"/>
          <a:chExt cx="0" cy="0"/>
        </a:xfrm>
      </p:grpSpPr>
      <p:sp>
        <p:nvSpPr>
          <p:cNvPr id="2" name="Title 1"/>
          <p:cNvSpPr>
            <a:spLocks noGrp="1"/>
          </p:cNvSpPr>
          <p:nvPr>
            <p:ph type="ctrTitle"/>
          </p:nvPr>
        </p:nvSpPr>
        <p:spPr>
          <a:xfrm>
            <a:off x="827087" y="1473120"/>
            <a:ext cx="22742525" cy="1606630"/>
          </a:xfrm>
        </p:spPr>
        <p:txBody>
          <a:bodyPr anchor="t">
            <a:noAutofit/>
          </a:bodyPr>
          <a:lstStyle>
            <a:lvl1pPr algn="l">
              <a:defRPr baseline="0" spc="-20" sz="11300"/>
            </a:lvl1pPr>
          </a:lstStyle>
          <a:p>
            <a:r>
              <a:rPr lang="pl-PL" noProof="0" smtClean="0"/>
              <a:t>Kliknij, aby edytować styl</a:t>
            </a:r>
            <a:endParaRPr dirty="0" lang="pl-PL" noProof="0"/>
          </a:p>
        </p:txBody>
      </p:sp>
      <p:sp>
        <p:nvSpPr>
          <p:cNvPr id="3" name="Subtitle 2"/>
          <p:cNvSpPr>
            <a:spLocks noGrp="1"/>
          </p:cNvSpPr>
          <p:nvPr>
            <p:ph idx="1" type="subTitle"/>
          </p:nvPr>
        </p:nvSpPr>
        <p:spPr>
          <a:xfrm>
            <a:off x="14062592" y="3410075"/>
            <a:ext cx="9507020" cy="1558800"/>
          </a:xfrm>
        </p:spPr>
        <p:txBody>
          <a:bodyPr/>
          <a:lstStyle>
            <a:lvl1pPr algn="l" indent="0" marL="0">
              <a:buNone/>
              <a:defRPr sz="2800">
                <a:solidFill>
                  <a:schemeClr val="bg1"/>
                </a:solidFill>
              </a:defRPr>
            </a:lvl1pPr>
            <a:lvl2pPr algn="ctr" indent="0" marL="914354">
              <a:buNone/>
              <a:defRPr sz="4000"/>
            </a:lvl2pPr>
            <a:lvl3pPr algn="ctr" indent="0" marL="1828709">
              <a:buNone/>
              <a:defRPr sz="3600"/>
            </a:lvl3pPr>
            <a:lvl4pPr algn="ctr" indent="0" marL="2743063">
              <a:buNone/>
              <a:defRPr sz="3200"/>
            </a:lvl4pPr>
            <a:lvl5pPr algn="ctr" indent="0" marL="3657417">
              <a:buNone/>
              <a:defRPr sz="3200"/>
            </a:lvl5pPr>
            <a:lvl6pPr algn="ctr" indent="0" marL="4571771">
              <a:buNone/>
              <a:defRPr sz="3200"/>
            </a:lvl6pPr>
            <a:lvl7pPr algn="ctr" indent="0" marL="5486126">
              <a:buNone/>
              <a:defRPr sz="3200"/>
            </a:lvl7pPr>
            <a:lvl8pPr algn="ctr" indent="0" marL="6400480">
              <a:buNone/>
              <a:defRPr sz="3200"/>
            </a:lvl8pPr>
            <a:lvl9pPr algn="ctr" indent="0" marL="7314834">
              <a:buNone/>
              <a:defRPr sz="3200"/>
            </a:lvl9pPr>
          </a:lstStyle>
          <a:p>
            <a:r>
              <a:rPr dirty="0" lang="pl-PL" noProof="0" smtClean="0"/>
              <a:t>Kliknij, aby edytować styl wzorca podtytułu</a:t>
            </a:r>
            <a:endParaRPr dirty="0" lang="pl-PL" noProof="0"/>
          </a:p>
        </p:txBody>
      </p:sp>
      <p:pic>
        <p:nvPicPr>
          <p:cNvPr id="4" name="image-2-2.png">
            <a:extLst>
              <a:ext uri="{FF2B5EF4-FFF2-40B4-BE49-F238E27FC236}">
                <a16:creationId xmlns:a16="http://schemas.microsoft.com/office/drawing/2014/main" xmlns="" id="{7C91F088-6695-4326-2908-4E56490D2DA3}"/>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3023026489"/>
      </p:ext>
    </p:extLst>
  </p:cSld>
  <p:clrMapOvr>
    <a:masterClrMapping/>
  </p:clrMapOvr>
  <p:timing>
    <p:tnLst>
      <p:par>
        <p:cTn dur="indefinite" id="1" nodeType="tmRoot" restart="never"/>
      </p:par>
    </p:tnLst>
  </p:timing>
</p:sldLayout>
</file>

<file path=ppt/slideLayouts/slideLayout10.xml><?xml version="1.0" encoding="utf-8"?>
<p:sldLayout xmlns:p="http://schemas.openxmlformats.org/presentationml/2006/main" xmlns:a="http://schemas.openxmlformats.org/drawingml/2006/main" xmlns:r="http://schemas.openxmlformats.org/officeDocument/2006/relationships" preserve="1" userDrawn="1">
  <p:cSld name="Layout 8">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12800" y="1135671"/>
            <a:ext cx="11174414" cy="792000"/>
          </a:xfrm>
        </p:spPr>
        <p:txBody>
          <a:bodyPr/>
          <a:lstStyle>
            <a:lvl1pPr algn="l">
              <a:defRPr sz="4000"/>
            </a:lvl1pPr>
          </a:lstStyle>
          <a:p>
            <a:r>
              <a:rPr dirty="0" lang="pl-PL" noProof="0"/>
              <a:t>Kliknij, aby dodać tytuł</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8200" y="3628418"/>
            <a:ext cx="6197313"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9098250" y="3628418"/>
            <a:ext cx="6197313"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Content Placeholder 2">
            <a:extLst>
              <a:ext uri="{FF2B5EF4-FFF2-40B4-BE49-F238E27FC236}">
                <a16:creationId xmlns:a16="http://schemas.microsoft.com/office/drawing/2014/main" xmlns="" id="{1902DEB2-4A04-4237-645E-37E063E0204C}"/>
              </a:ext>
            </a:extLst>
          </p:cNvPr>
          <p:cNvSpPr>
            <a:spLocks noGrp="1"/>
          </p:cNvSpPr>
          <p:nvPr>
            <p:ph hasCustomPrompt="1" idx="15"/>
          </p:nvPr>
        </p:nvSpPr>
        <p:spPr>
          <a:xfrm>
            <a:off x="15701963" y="3628418"/>
            <a:ext cx="6197313"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78200" y="2393921"/>
            <a:ext cx="618626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Dostępność</a:t>
            </a:r>
          </a:p>
        </p:txBody>
      </p:sp>
      <p:sp>
        <p:nvSpPr>
          <p:cNvPr id="11" name="Content Placeholder 2">
            <a:extLst>
              <a:ext uri="{FF2B5EF4-FFF2-40B4-BE49-F238E27FC236}">
                <a16:creationId xmlns:a16="http://schemas.microsoft.com/office/drawing/2014/main" xmlns="" id="{87763C31-1318-B864-F8C5-032050798993}"/>
              </a:ext>
            </a:extLst>
          </p:cNvPr>
          <p:cNvSpPr>
            <a:spLocks noGrp="1"/>
          </p:cNvSpPr>
          <p:nvPr>
            <p:ph hasCustomPrompt="1" idx="17"/>
          </p:nvPr>
        </p:nvSpPr>
        <p:spPr>
          <a:xfrm>
            <a:off x="9086099" y="2393921"/>
            <a:ext cx="619553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a:t>
            </a:r>
          </a:p>
        </p:txBody>
      </p:sp>
      <p:sp>
        <p:nvSpPr>
          <p:cNvPr id="12" name="Content Placeholder 2">
            <a:extLst>
              <a:ext uri="{FF2B5EF4-FFF2-40B4-BE49-F238E27FC236}">
                <a16:creationId xmlns:a16="http://schemas.microsoft.com/office/drawing/2014/main" xmlns="" id="{4D2D5B9C-143F-4F6D-8204-B7D762F497D5}"/>
              </a:ext>
            </a:extLst>
          </p:cNvPr>
          <p:cNvSpPr>
            <a:spLocks noGrp="1"/>
          </p:cNvSpPr>
          <p:nvPr>
            <p:ph hasCustomPrompt="1" idx="18"/>
          </p:nvPr>
        </p:nvSpPr>
        <p:spPr>
          <a:xfrm>
            <a:off x="15703269" y="2393921"/>
            <a:ext cx="619553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Zrównoważone zarządzanie</a:t>
            </a:r>
          </a:p>
        </p:txBody>
      </p:sp>
      <p:sp>
        <p:nvSpPr>
          <p:cNvPr id="3" name="Slide Number Placeholder 5">
            <a:extLst>
              <a:ext uri="{FF2B5EF4-FFF2-40B4-BE49-F238E27FC236}">
                <a16:creationId xmlns:a16="http://schemas.microsoft.com/office/drawing/2014/main" xmlns="" id="{2A5F2BAF-0C24-C1B8-4A52-EA5ECD1881DD}"/>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3" name="image-2-2.png">
            <a:extLst>
              <a:ext uri="{FF2B5EF4-FFF2-40B4-BE49-F238E27FC236}">
                <a16:creationId xmlns:a16="http://schemas.microsoft.com/office/drawing/2014/main" xmlns="" id="{A67933D6-8BC0-846F-BFB9-FC051CB56552}"/>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949775322"/>
      </p:ext>
    </p:extLst>
  </p:cSld>
  <p:clrMapOvr>
    <a:masterClrMapping/>
  </p:clrMapOvr>
</p:sldLayout>
</file>

<file path=ppt/slideLayouts/slideLayout11.xml><?xml version="1.0" encoding="utf-8"?>
<p:sldLayout xmlns:p="http://schemas.openxmlformats.org/presentationml/2006/main" xmlns:a="http://schemas.openxmlformats.org/drawingml/2006/main" xmlns:r="http://schemas.openxmlformats.org/officeDocument/2006/relationships" preserve="1" userDrawn="1">
  <p:cSld name="Layout 9">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D0D22E83-8C9B-0560-3E41-326559A180F4}"/>
              </a:ext>
            </a:extLst>
          </p:cNvPr>
          <p:cNvSpPr>
            <a:spLocks noGrp="1"/>
          </p:cNvSpPr>
          <p:nvPr>
            <p:ph idx="19" sz="quarter" type="pic"/>
          </p:nvPr>
        </p:nvSpPr>
        <p:spPr>
          <a:xfrm>
            <a:off x="0" y="8369300"/>
            <a:ext cx="24382413" cy="5346700"/>
          </a:xfrm>
          <a:solidFill>
            <a:schemeClr val="bg1">
              <a:lumMod val="95000"/>
            </a:schemeClr>
          </a:solidFill>
          <a:ln>
            <a:noFill/>
          </a:ln>
        </p:spPr>
        <p:txBody>
          <a:bodyPr/>
          <a:lstStyle/>
          <a:p>
            <a:r>
              <a:rPr lang="pl-PL" smtClean="0"/>
              <a:t>Kliknij ikonę, aby dodać obraz</a:t>
            </a:r>
            <a:endParaRPr dirty="0" lang="pl-PL"/>
          </a:p>
        </p:txBody>
      </p:sp>
      <p:sp>
        <p:nvSpPr>
          <p:cNvPr id="2" name="Title 1"/>
          <p:cNvSpPr>
            <a:spLocks noGrp="1"/>
          </p:cNvSpPr>
          <p:nvPr>
            <p:ph hasCustomPrompt="1" type="title"/>
          </p:nvPr>
        </p:nvSpPr>
        <p:spPr>
          <a:xfrm>
            <a:off x="812800" y="1135670"/>
            <a:ext cx="11174414" cy="822479"/>
          </a:xfrm>
        </p:spPr>
        <p:txBody>
          <a:bodyPr/>
          <a:lstStyle>
            <a:lvl1pPr algn="l">
              <a:defRPr sz="4000"/>
            </a:lvl1pPr>
          </a:lstStyle>
          <a:p>
            <a:r>
              <a:rPr dirty="0" lang="pl-PL" noProof="0"/>
              <a:t>Kliknij, aby dodać tytuł</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8200" y="3628419"/>
            <a:ext cx="6197313" cy="4740882"/>
          </a:xfrm>
        </p:spPr>
        <p:txBody>
          <a:bodyPr/>
          <a:lstStyle>
            <a:lvl1pPr>
              <a:defRPr b="0" dirty="0" kern="1200" lang="pl-PL" noProof="0" smtClean="0" sz="1400">
                <a:solidFill>
                  <a:schemeClr val="tx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9098250" y="3628419"/>
            <a:ext cx="6197313" cy="4740882"/>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Content Placeholder 2">
            <a:extLst>
              <a:ext uri="{FF2B5EF4-FFF2-40B4-BE49-F238E27FC236}">
                <a16:creationId xmlns:a16="http://schemas.microsoft.com/office/drawing/2014/main" xmlns="" id="{1902DEB2-4A04-4237-645E-37E063E0204C}"/>
              </a:ext>
            </a:extLst>
          </p:cNvPr>
          <p:cNvSpPr>
            <a:spLocks noGrp="1"/>
          </p:cNvSpPr>
          <p:nvPr>
            <p:ph hasCustomPrompt="1" idx="15"/>
          </p:nvPr>
        </p:nvSpPr>
        <p:spPr>
          <a:xfrm>
            <a:off x="15701963" y="3628419"/>
            <a:ext cx="6197313" cy="4740882"/>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78200" y="2393921"/>
            <a:ext cx="618626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Dostępność</a:t>
            </a:r>
          </a:p>
        </p:txBody>
      </p:sp>
      <p:sp>
        <p:nvSpPr>
          <p:cNvPr id="11" name="Content Placeholder 2">
            <a:extLst>
              <a:ext uri="{FF2B5EF4-FFF2-40B4-BE49-F238E27FC236}">
                <a16:creationId xmlns:a16="http://schemas.microsoft.com/office/drawing/2014/main" xmlns="" id="{87763C31-1318-B864-F8C5-032050798993}"/>
              </a:ext>
            </a:extLst>
          </p:cNvPr>
          <p:cNvSpPr>
            <a:spLocks noGrp="1"/>
          </p:cNvSpPr>
          <p:nvPr>
            <p:ph hasCustomPrompt="1" idx="17"/>
          </p:nvPr>
        </p:nvSpPr>
        <p:spPr>
          <a:xfrm>
            <a:off x="9086099" y="2393921"/>
            <a:ext cx="619553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a:t>
            </a:r>
          </a:p>
        </p:txBody>
      </p:sp>
      <p:sp>
        <p:nvSpPr>
          <p:cNvPr id="12" name="Content Placeholder 2">
            <a:extLst>
              <a:ext uri="{FF2B5EF4-FFF2-40B4-BE49-F238E27FC236}">
                <a16:creationId xmlns:a16="http://schemas.microsoft.com/office/drawing/2014/main" xmlns="" id="{4D2D5B9C-143F-4F6D-8204-B7D762F497D5}"/>
              </a:ext>
            </a:extLst>
          </p:cNvPr>
          <p:cNvSpPr>
            <a:spLocks noGrp="1"/>
          </p:cNvSpPr>
          <p:nvPr>
            <p:ph hasCustomPrompt="1" idx="18"/>
          </p:nvPr>
        </p:nvSpPr>
        <p:spPr>
          <a:xfrm>
            <a:off x="15703269" y="2393921"/>
            <a:ext cx="619553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Zrównoważone zarządzanie</a:t>
            </a:r>
          </a:p>
        </p:txBody>
      </p:sp>
      <p:sp>
        <p:nvSpPr>
          <p:cNvPr id="3" name="Slide Number Placeholder 5">
            <a:extLst>
              <a:ext uri="{FF2B5EF4-FFF2-40B4-BE49-F238E27FC236}">
                <a16:creationId xmlns:a16="http://schemas.microsoft.com/office/drawing/2014/main" xmlns="" id="{2A5F2BAF-0C24-C1B8-4A52-EA5ECD1881DD}"/>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3" name="image-2-2.png">
            <a:extLst>
              <a:ext uri="{FF2B5EF4-FFF2-40B4-BE49-F238E27FC236}">
                <a16:creationId xmlns:a16="http://schemas.microsoft.com/office/drawing/2014/main" xmlns="" id="{A67933D6-8BC0-846F-BFB9-FC051CB56552}"/>
              </a:ext>
            </a:extLst>
          </p:cNvPr>
          <p:cNvPicPr>
            <a:picLocks noChangeAspect="1"/>
          </p:cNvPicPr>
          <p:nvPr userDrawn="1"/>
        </p:nvPicPr>
        <p:blipFill>
          <a:blip r:embed="rId2">
            <a:duotone>
              <a:prstClr val="black"/>
              <a:schemeClr val="tx2">
                <a:tint val="45000"/>
                <a:satMod val="400000"/>
              </a:schemeClr>
            </a:duotone>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778140135"/>
      </p:ext>
    </p:extLst>
  </p:cSld>
  <p:clrMapOvr>
    <a:masterClrMapping/>
  </p:clrMapOvr>
</p:sldLayout>
</file>

<file path=ppt/slideLayouts/slideLayout12.xml><?xml version="1.0" encoding="utf-8"?>
<p:sldLayout xmlns:p="http://schemas.openxmlformats.org/presentationml/2006/main" xmlns:a="http://schemas.openxmlformats.org/drawingml/2006/main" xmlns:r="http://schemas.openxmlformats.org/officeDocument/2006/relationships" preserve="1" userDrawn="1">
  <p:cSld name="Layout 10">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22960" y="1141323"/>
            <a:ext cx="11164253" cy="804952"/>
          </a:xfrm>
        </p:spPr>
        <p:txBody>
          <a:bodyPr/>
          <a:lstStyle>
            <a:lvl1pPr algn="l">
              <a:defRPr/>
            </a:lvl1pPr>
          </a:lstStyle>
          <a:p>
            <a:r>
              <a:rPr dirty="0" lang="pl-PL" noProof="0"/>
              <a:t>Kliknij, aby dodać tytuł</a:t>
            </a:r>
          </a:p>
        </p:txBody>
      </p:sp>
      <p:sp>
        <p:nvSpPr>
          <p:cNvPr id="3" name="Content Placeholder 2"/>
          <p:cNvSpPr>
            <a:spLocks noGrp="1"/>
          </p:cNvSpPr>
          <p:nvPr>
            <p:ph hasCustomPrompt="1" idx="1"/>
          </p:nvPr>
        </p:nvSpPr>
        <p:spPr>
          <a:xfrm>
            <a:off x="822961" y="2399034"/>
            <a:ext cx="11164252" cy="1814191"/>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Nasze Muzeum zabezpiecza, chroni, bada i eksponuje jeden z najcenniejszych zbiorów sztuki w Polsce. Przybliżamy wiedzę o kolekcji, zapraszamy wszystkich odbiorców do rozmowy o jej historii, znaczeniu i pięknie. Zwracamy uwagę na wyzwania dzisiejszego świata i chcemy je traktować jako motor napędzający rozwój i wdrażanie nowych rozwiązań.</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7135" y="6272480"/>
            <a:ext cx="4545965" cy="587507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Usuwanie barier komunikacyjnych i architektonicznych w budynkach Muzeum.</a:t>
            </a:r>
          </a:p>
          <a:p>
            <a:pPr lvl="0"/>
            <a:r>
              <a:rPr dirty="0" lang="pl-PL" noProof="0"/>
              <a:t>Dostosowywanie architektonicznie zabytkowych budynków i przestrzeni wystawowych poprzez planowanie uwzględniające specjalne potrzeby.</a:t>
            </a:r>
          </a:p>
          <a:p>
            <a:pPr lvl="0"/>
            <a:r>
              <a:rPr dirty="0" lang="pl-PL" noProof="0"/>
              <a:t>Udostępnianie zasobów Muzeum osobom o szczególnych potrzebach poprzez wprowadzanie specjalistycznych rozwiązań m.in.: </a:t>
            </a:r>
            <a:r>
              <a:rPr dirty="0" err="1" lang="pl-PL" noProof="0"/>
              <a:t>tyflografik</a:t>
            </a:r>
            <a:r>
              <a:rPr dirty="0" lang="pl-PL" noProof="0"/>
              <a:t>, </a:t>
            </a:r>
            <a:r>
              <a:rPr dirty="0" err="1" lang="pl-PL" noProof="0"/>
              <a:t>audiodeskrypcji</a:t>
            </a:r>
            <a:r>
              <a:rPr dirty="0" lang="pl-PL" noProof="0"/>
              <a:t>, </a:t>
            </a:r>
            <a:r>
              <a:rPr dirty="0" err="1" lang="pl-PL" noProof="0"/>
              <a:t>tlumaczeń</a:t>
            </a:r>
            <a:r>
              <a:rPr dirty="0" lang="pl-PL" noProof="0"/>
              <a:t> na Polski Język Migowy, tekstów łatwych do czytania (ETR).</a:t>
            </a:r>
          </a:p>
          <a:p>
            <a:pPr lvl="0"/>
            <a:r>
              <a:rPr dirty="0" lang="pl-PL" noProof="0"/>
              <a:t>Wdrażanie rozwiązań ułatwiających kontakt ze sztuką osobom o zróżnicowanych potrzebach poznawczych, m.in.: ciche godziny, koszyki sensoryczne, przestrzeń wyciszenia.</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77135" y="4665985"/>
            <a:ext cx="9510078" cy="676270"/>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Fizyczna i komunikacyjna</a:t>
            </a:r>
          </a:p>
        </p:txBody>
      </p:sp>
      <p:sp>
        <p:nvSpPr>
          <p:cNvPr id="9" name="Content Placeholder 2">
            <a:extLst>
              <a:ext uri="{FF2B5EF4-FFF2-40B4-BE49-F238E27FC236}">
                <a16:creationId xmlns:a16="http://schemas.microsoft.com/office/drawing/2014/main" xmlns="" id="{8A11DD43-CEA3-DEB6-2C0A-0BFEA3383487}"/>
              </a:ext>
            </a:extLst>
          </p:cNvPr>
          <p:cNvSpPr>
            <a:spLocks noGrp="1"/>
          </p:cNvSpPr>
          <p:nvPr>
            <p:ph hasCustomPrompt="1" idx="19"/>
          </p:nvPr>
        </p:nvSpPr>
        <p:spPr>
          <a:xfrm>
            <a:off x="2477135" y="5508574"/>
            <a:ext cx="4545965" cy="593776"/>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0" name="Content Placeholder 2">
            <a:extLst>
              <a:ext uri="{FF2B5EF4-FFF2-40B4-BE49-F238E27FC236}">
                <a16:creationId xmlns:a16="http://schemas.microsoft.com/office/drawing/2014/main" xmlns="" id="{0F9489B4-73D0-8224-AAD5-99A7A52351B9}"/>
              </a:ext>
            </a:extLst>
          </p:cNvPr>
          <p:cNvSpPr>
            <a:spLocks noGrp="1"/>
          </p:cNvSpPr>
          <p:nvPr>
            <p:ph hasCustomPrompt="1" idx="20"/>
          </p:nvPr>
        </p:nvSpPr>
        <p:spPr>
          <a:xfrm>
            <a:off x="7439661" y="6272480"/>
            <a:ext cx="4547551" cy="587507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Modernizacje wszystkich budynków i przestrzeni, by zapewnić dostępność dla szerokiej grupy odbiorców.</a:t>
            </a:r>
          </a:p>
          <a:p>
            <a:pPr lvl="0"/>
            <a:r>
              <a:rPr dirty="0" lang="pl-PL" noProof="0"/>
              <a:t>Wykorzystywanie najnowszych narzędzi, w tym technologii cyfrowych i publikacji online, w procesie udostępniania kolekcji dla osób z różnymi potrzebami sensorycznymi.</a:t>
            </a:r>
          </a:p>
        </p:txBody>
      </p:sp>
      <p:sp>
        <p:nvSpPr>
          <p:cNvPr id="13" name="Content Placeholder 2">
            <a:extLst>
              <a:ext uri="{FF2B5EF4-FFF2-40B4-BE49-F238E27FC236}">
                <a16:creationId xmlns:a16="http://schemas.microsoft.com/office/drawing/2014/main" xmlns="" id="{13133E01-9AC8-E8DA-81DB-EE39C762AD80}"/>
              </a:ext>
            </a:extLst>
          </p:cNvPr>
          <p:cNvSpPr>
            <a:spLocks noGrp="1"/>
          </p:cNvSpPr>
          <p:nvPr>
            <p:ph hasCustomPrompt="1" idx="21"/>
          </p:nvPr>
        </p:nvSpPr>
        <p:spPr>
          <a:xfrm>
            <a:off x="7439660" y="5520587"/>
            <a:ext cx="4542130" cy="593776"/>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14" name="Content Placeholder 2">
            <a:extLst>
              <a:ext uri="{FF2B5EF4-FFF2-40B4-BE49-F238E27FC236}">
                <a16:creationId xmlns:a16="http://schemas.microsoft.com/office/drawing/2014/main" xmlns="" id="{D66AA37C-AE61-10B6-577C-8FFF91A5058A}"/>
              </a:ext>
            </a:extLst>
          </p:cNvPr>
          <p:cNvSpPr>
            <a:spLocks noGrp="1"/>
          </p:cNvSpPr>
          <p:nvPr>
            <p:ph hasCustomPrompt="1" idx="22"/>
          </p:nvPr>
        </p:nvSpPr>
        <p:spPr>
          <a:xfrm>
            <a:off x="14063369" y="6268670"/>
            <a:ext cx="4573587" cy="587888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Zwiększenie dostępu cyfrowego do zbiorów Muzeum poprzez publikowanie wysokiej jakości reprodukcji w </a:t>
            </a:r>
            <a:r>
              <a:rPr dirty="0" err="1" lang="pl-PL" noProof="0"/>
              <a:t>internecie</a:t>
            </a:r>
            <a:r>
              <a:rPr dirty="0" lang="pl-PL" noProof="0"/>
              <a:t> oraz tworzenie wysokiej jakości materiałów edukacyjnych i promocyjnych.</a:t>
            </a:r>
          </a:p>
          <a:p>
            <a:pPr lvl="0"/>
            <a:r>
              <a:rPr dirty="0" lang="pl-PL" noProof="0"/>
              <a:t>Współtworzenie powszechnych baz wiedzy i uzupełnianie ich o rzetelne i sprawdzone informacje o zbiorach Muzeum, z poszanowaniem praw autorskich opartym na wykorzystaniu odpowiednich licencji, jak np. Creative </a:t>
            </a:r>
            <a:r>
              <a:rPr dirty="0" err="1" lang="pl-PL" noProof="0"/>
              <a:t>Commons</a:t>
            </a:r>
            <a:r>
              <a:rPr dirty="0" lang="pl-PL" noProof="0"/>
              <a:t>.</a:t>
            </a:r>
          </a:p>
          <a:p>
            <a:pPr lvl="0"/>
            <a:r>
              <a:rPr dirty="0" lang="pl-PL" noProof="0"/>
              <a:t>Przygotowanie materiałów poświęconych kolekcji Muzeum i publikowanie ich na ogólnodostępnych platformach. Szerokie i bezpłatne udostępnianie cyfrowych reprodukcji zbiorów w wysokiej jakości.</a:t>
            </a:r>
          </a:p>
        </p:txBody>
      </p:sp>
      <p:sp>
        <p:nvSpPr>
          <p:cNvPr id="15" name="Content Placeholder 2">
            <a:extLst>
              <a:ext uri="{FF2B5EF4-FFF2-40B4-BE49-F238E27FC236}">
                <a16:creationId xmlns:a16="http://schemas.microsoft.com/office/drawing/2014/main" xmlns="" id="{589136D7-5884-4B9E-89E3-EA8D58217F70}"/>
              </a:ext>
            </a:extLst>
          </p:cNvPr>
          <p:cNvSpPr>
            <a:spLocks noGrp="1"/>
          </p:cNvSpPr>
          <p:nvPr>
            <p:ph hasCustomPrompt="1" idx="23"/>
          </p:nvPr>
        </p:nvSpPr>
        <p:spPr>
          <a:xfrm>
            <a:off x="14063370" y="4665984"/>
            <a:ext cx="9506244" cy="676270"/>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Online</a:t>
            </a:r>
          </a:p>
        </p:txBody>
      </p:sp>
      <p:sp>
        <p:nvSpPr>
          <p:cNvPr id="16" name="Content Placeholder 2">
            <a:extLst>
              <a:ext uri="{FF2B5EF4-FFF2-40B4-BE49-F238E27FC236}">
                <a16:creationId xmlns:a16="http://schemas.microsoft.com/office/drawing/2014/main" xmlns="" id="{727C58A7-C702-A2E1-BE7E-112F4D693BE3}"/>
              </a:ext>
            </a:extLst>
          </p:cNvPr>
          <p:cNvSpPr>
            <a:spLocks noGrp="1"/>
          </p:cNvSpPr>
          <p:nvPr>
            <p:ph hasCustomPrompt="1" idx="24"/>
          </p:nvPr>
        </p:nvSpPr>
        <p:spPr>
          <a:xfrm>
            <a:off x="14063369" y="5508574"/>
            <a:ext cx="4542131" cy="593776"/>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7" name="Content Placeholder 2">
            <a:extLst>
              <a:ext uri="{FF2B5EF4-FFF2-40B4-BE49-F238E27FC236}">
                <a16:creationId xmlns:a16="http://schemas.microsoft.com/office/drawing/2014/main" xmlns="" id="{1A8FA4FC-BA8D-1F10-28E4-F421386C8F58}"/>
              </a:ext>
            </a:extLst>
          </p:cNvPr>
          <p:cNvSpPr>
            <a:spLocks noGrp="1"/>
          </p:cNvSpPr>
          <p:nvPr>
            <p:ph hasCustomPrompt="1" idx="25"/>
          </p:nvPr>
        </p:nvSpPr>
        <p:spPr>
          <a:xfrm>
            <a:off x="19011900" y="6268670"/>
            <a:ext cx="4573587" cy="587888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Opracowanie i uruchomienie nowej, funkcjonalnej i w pełni dostępnej cyfrowo strony </a:t>
            </a:r>
            <a:r>
              <a:rPr dirty="0" err="1" lang="pl-PL" noProof="0"/>
              <a:t>www.mnk.pl</a:t>
            </a:r>
            <a:r>
              <a:rPr dirty="0" lang="pl-PL" noProof="0"/>
              <a:t>.</a:t>
            </a:r>
          </a:p>
        </p:txBody>
      </p:sp>
      <p:sp>
        <p:nvSpPr>
          <p:cNvPr id="18" name="Content Placeholder 2">
            <a:extLst>
              <a:ext uri="{FF2B5EF4-FFF2-40B4-BE49-F238E27FC236}">
                <a16:creationId xmlns:a16="http://schemas.microsoft.com/office/drawing/2014/main" xmlns="" id="{97F8022E-8CE7-2696-3C4D-3EA792D873B7}"/>
              </a:ext>
            </a:extLst>
          </p:cNvPr>
          <p:cNvSpPr>
            <a:spLocks noGrp="1"/>
          </p:cNvSpPr>
          <p:nvPr>
            <p:ph hasCustomPrompt="1" idx="26"/>
          </p:nvPr>
        </p:nvSpPr>
        <p:spPr>
          <a:xfrm>
            <a:off x="19011900" y="5508574"/>
            <a:ext cx="4557713" cy="593776"/>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4" name="Slide Number Placeholder 5">
            <a:extLst>
              <a:ext uri="{FF2B5EF4-FFF2-40B4-BE49-F238E27FC236}">
                <a16:creationId xmlns:a16="http://schemas.microsoft.com/office/drawing/2014/main" xmlns="" id="{FFC3F8CC-DDAA-2F06-F71C-94436F6A20FB}"/>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8" name="image-2-2.png">
            <a:extLst>
              <a:ext uri="{FF2B5EF4-FFF2-40B4-BE49-F238E27FC236}">
                <a16:creationId xmlns:a16="http://schemas.microsoft.com/office/drawing/2014/main" xmlns="" id="{DECED49E-0E40-571D-0455-E62441B26F0C}"/>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126655559"/>
      </p:ext>
    </p:extLst>
  </p:cSld>
  <p:clrMapOvr>
    <a:masterClrMapping/>
  </p:clrMapOvr>
</p:sldLayout>
</file>

<file path=ppt/slideLayouts/slideLayout13.xml><?xml version="1.0" encoding="utf-8"?>
<p:sldLayout xmlns:p="http://schemas.openxmlformats.org/presentationml/2006/main" xmlns:a="http://schemas.openxmlformats.org/drawingml/2006/main" xmlns:r="http://schemas.openxmlformats.org/officeDocument/2006/relationships" preserve="1" userDrawn="1">
  <p:cSld name="Layout 11">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22960" y="1138181"/>
            <a:ext cx="22655213" cy="792379"/>
          </a:xfrm>
        </p:spPr>
        <p:txBody>
          <a:bodyPr/>
          <a:lstStyle>
            <a:lvl1pPr algn="l">
              <a:defRPr/>
            </a:lvl1pPr>
          </a:lstStyle>
          <a:p>
            <a:r>
              <a:rPr dirty="0" lang="pl-PL" noProof="0"/>
              <a:t>Kliknij, aby dodać tytuł</a:t>
            </a:r>
          </a:p>
        </p:txBody>
      </p:sp>
      <p:sp>
        <p:nvSpPr>
          <p:cNvPr id="3" name="Content Placeholder 2"/>
          <p:cNvSpPr>
            <a:spLocks noGrp="1"/>
          </p:cNvSpPr>
          <p:nvPr>
            <p:ph hasCustomPrompt="1" idx="1"/>
          </p:nvPr>
        </p:nvSpPr>
        <p:spPr>
          <a:xfrm>
            <a:off x="822961" y="2395023"/>
            <a:ext cx="11164252" cy="1440378"/>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Sztuka jest dobrem i dziedzictwem należącym do wszystkich. Chcemy mądrze współdziałać z otoczeniem oraz angażować zwiedzających i partnerów w proces przemiany Muzeum. Obszary, w których realizujemy filar współpracy:</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66976" y="6276715"/>
            <a:ext cx="2901949" cy="5870836"/>
          </a:xfrm>
        </p:spPr>
        <p:txBody>
          <a:bodyPr/>
          <a:lstStyle>
            <a:lvl1pPr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organizacjami działającymi na rzecz osób z niepełnosprawnością fizyczną i intelektualną, z trudnościami poznawczym.</a:t>
            </a:r>
          </a:p>
          <a:p>
            <a:pPr lvl="0"/>
            <a:r>
              <a:rPr dirty="0" lang="pl-PL" noProof="0"/>
              <a:t>Tworzenie aktywności dla seniorów.</a:t>
            </a:r>
          </a:p>
          <a:p>
            <a:pPr lvl="0"/>
            <a:r>
              <a:rPr dirty="0" lang="pl-PL" noProof="0"/>
              <a:t>Prowadzenie audytów, </a:t>
            </a:r>
            <a:r>
              <a:rPr dirty="0" err="1" lang="pl-PL" noProof="0"/>
              <a:t>focusów</a:t>
            </a:r>
            <a:r>
              <a:rPr dirty="0" lang="pl-PL" noProof="0"/>
              <a:t>, badań ankietowych i konsultacji z udziałem organizacji pozarządowych i ekspertów (w tym osób z niepełnosprawnościami).</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66975" y="4277096"/>
            <a:ext cx="6210299" cy="1069603"/>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Budowanie wiedzy eksperckiej </a:t>
            </a:r>
            <a:br>
              <a:rPr dirty="0" lang="pl-PL" noProof="0"/>
            </a:br>
            <a:r>
              <a:rPr dirty="0" lang="pl-PL" noProof="0"/>
              <a:t>– podstawa efektywnych działań</a:t>
            </a:r>
          </a:p>
        </p:txBody>
      </p:sp>
      <p:sp>
        <p:nvSpPr>
          <p:cNvPr id="9" name="Content Placeholder 2">
            <a:extLst>
              <a:ext uri="{FF2B5EF4-FFF2-40B4-BE49-F238E27FC236}">
                <a16:creationId xmlns:a16="http://schemas.microsoft.com/office/drawing/2014/main" xmlns="" id="{8A11DD43-CEA3-DEB6-2C0A-0BFEA3383487}"/>
              </a:ext>
            </a:extLst>
          </p:cNvPr>
          <p:cNvSpPr>
            <a:spLocks noGrp="1"/>
          </p:cNvSpPr>
          <p:nvPr>
            <p:ph hasCustomPrompt="1" idx="19"/>
          </p:nvPr>
        </p:nvSpPr>
        <p:spPr>
          <a:xfrm>
            <a:off x="2466976" y="5509399"/>
            <a:ext cx="2901950"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0" name="Content Placeholder 2">
            <a:extLst>
              <a:ext uri="{FF2B5EF4-FFF2-40B4-BE49-F238E27FC236}">
                <a16:creationId xmlns:a16="http://schemas.microsoft.com/office/drawing/2014/main" xmlns="" id="{0F9489B4-73D0-8224-AAD5-99A7A52351B9}"/>
              </a:ext>
            </a:extLst>
          </p:cNvPr>
          <p:cNvSpPr>
            <a:spLocks noGrp="1"/>
          </p:cNvSpPr>
          <p:nvPr>
            <p:ph hasCustomPrompt="1" idx="20"/>
          </p:nvPr>
        </p:nvSpPr>
        <p:spPr>
          <a:xfrm>
            <a:off x="5775325" y="6276715"/>
            <a:ext cx="2901949" cy="5870835"/>
          </a:xfrm>
        </p:spPr>
        <p:txBody>
          <a:bodyPr/>
          <a:lstStyle>
            <a:lvl1pPr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Poszerzanie wiedzy o narzędziach współpracy z grupami o różnorodnych potrzebach, poprzez kolejne projekty badawczo-edukacyjne.</a:t>
            </a:r>
          </a:p>
          <a:p>
            <a:pPr lvl="0"/>
            <a:r>
              <a:rPr dirty="0" lang="pl-PL" noProof="0"/>
              <a:t>Budowanie partnerstw międzynarodowych z innymi instytucjami kultury, wymiana doświadczeń.</a:t>
            </a:r>
          </a:p>
          <a:p>
            <a:pPr lvl="0"/>
            <a:r>
              <a:rPr dirty="0" lang="pl-PL" noProof="0"/>
              <a:t>Rozwój badań publiczności.</a:t>
            </a:r>
          </a:p>
        </p:txBody>
      </p:sp>
      <p:sp>
        <p:nvSpPr>
          <p:cNvPr id="13" name="Content Placeholder 2">
            <a:extLst>
              <a:ext uri="{FF2B5EF4-FFF2-40B4-BE49-F238E27FC236}">
                <a16:creationId xmlns:a16="http://schemas.microsoft.com/office/drawing/2014/main" xmlns="" id="{13133E01-9AC8-E8DA-81DB-EE39C762AD80}"/>
              </a:ext>
            </a:extLst>
          </p:cNvPr>
          <p:cNvSpPr>
            <a:spLocks noGrp="1"/>
          </p:cNvSpPr>
          <p:nvPr>
            <p:ph hasCustomPrompt="1" idx="21"/>
          </p:nvPr>
        </p:nvSpPr>
        <p:spPr>
          <a:xfrm>
            <a:off x="5775326" y="5509399"/>
            <a:ext cx="2901948"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4" name="Content Placeholder 2">
            <a:extLst>
              <a:ext uri="{FF2B5EF4-FFF2-40B4-BE49-F238E27FC236}">
                <a16:creationId xmlns:a16="http://schemas.microsoft.com/office/drawing/2014/main" xmlns="" id="{98F34D44-3F49-A9EE-E90B-11EE04E02276}"/>
              </a:ext>
            </a:extLst>
          </p:cNvPr>
          <p:cNvSpPr>
            <a:spLocks noGrp="1"/>
          </p:cNvSpPr>
          <p:nvPr>
            <p:ph hasCustomPrompt="1" idx="22"/>
          </p:nvPr>
        </p:nvSpPr>
        <p:spPr>
          <a:xfrm>
            <a:off x="9100870" y="6276715"/>
            <a:ext cx="2886344" cy="5870836"/>
          </a:xfrm>
        </p:spPr>
        <p:txBody>
          <a:bodyPr/>
          <a:lstStyle>
            <a:lvl1pPr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Zatrudnianie pracowników z różnymi typami niepełnosprawności fizycznej i trudnościami poznawczymi.</a:t>
            </a:r>
          </a:p>
          <a:p>
            <a:pPr lvl="0"/>
            <a:r>
              <a:rPr dirty="0" lang="pl-PL" noProof="0"/>
              <a:t>Wolontariat, praktyki i staże dla osób z niepełnosprawnościami, studentów z różnych krajów, obcokrajowców mieszkających w Krakowie i osób długotrwale bezrobotnych.</a:t>
            </a:r>
          </a:p>
        </p:txBody>
      </p:sp>
      <p:sp>
        <p:nvSpPr>
          <p:cNvPr id="8" name="Content Placeholder 2">
            <a:extLst>
              <a:ext uri="{FF2B5EF4-FFF2-40B4-BE49-F238E27FC236}">
                <a16:creationId xmlns:a16="http://schemas.microsoft.com/office/drawing/2014/main" xmlns="" id="{FF16A330-E9E5-90E3-6F26-D32A40746AC5}"/>
              </a:ext>
            </a:extLst>
          </p:cNvPr>
          <p:cNvSpPr>
            <a:spLocks noGrp="1"/>
          </p:cNvSpPr>
          <p:nvPr>
            <p:ph hasCustomPrompt="1" idx="23"/>
          </p:nvPr>
        </p:nvSpPr>
        <p:spPr>
          <a:xfrm>
            <a:off x="9085263" y="4277096"/>
            <a:ext cx="6210300" cy="1069603"/>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Muzeum równych szans</a:t>
            </a:r>
          </a:p>
        </p:txBody>
      </p:sp>
      <p:sp>
        <p:nvSpPr>
          <p:cNvPr id="11" name="Content Placeholder 2">
            <a:extLst>
              <a:ext uri="{FF2B5EF4-FFF2-40B4-BE49-F238E27FC236}">
                <a16:creationId xmlns:a16="http://schemas.microsoft.com/office/drawing/2014/main" xmlns="" id="{0EAFB852-8F0E-062A-51FA-5A84A5A197C0}"/>
              </a:ext>
            </a:extLst>
          </p:cNvPr>
          <p:cNvSpPr>
            <a:spLocks noGrp="1"/>
          </p:cNvSpPr>
          <p:nvPr>
            <p:ph hasCustomPrompt="1" idx="24"/>
          </p:nvPr>
        </p:nvSpPr>
        <p:spPr>
          <a:xfrm>
            <a:off x="9100869" y="5511097"/>
            <a:ext cx="2882500"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2" name="Content Placeholder 2">
            <a:extLst>
              <a:ext uri="{FF2B5EF4-FFF2-40B4-BE49-F238E27FC236}">
                <a16:creationId xmlns:a16="http://schemas.microsoft.com/office/drawing/2014/main" xmlns="" id="{397BA7F5-AF04-207B-0D9E-CBA20E488CA9}"/>
              </a:ext>
            </a:extLst>
          </p:cNvPr>
          <p:cNvSpPr>
            <a:spLocks noGrp="1"/>
          </p:cNvSpPr>
          <p:nvPr>
            <p:ph hasCustomPrompt="1" idx="25"/>
          </p:nvPr>
        </p:nvSpPr>
        <p:spPr>
          <a:xfrm>
            <a:off x="12407357" y="6276715"/>
            <a:ext cx="2886345" cy="5870836"/>
          </a:xfrm>
        </p:spPr>
        <p:txBody>
          <a:bodyPr/>
          <a:lstStyle>
            <a:lvl1pPr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firmami zatrudniającymi osoby zagrożone wykluczeniem.</a:t>
            </a:r>
          </a:p>
          <a:p>
            <a:pPr lvl="0"/>
            <a:r>
              <a:rPr dirty="0" lang="pl-PL" noProof="0"/>
              <a:t>Współpraca z organizacjami i instytucjami działającymi na rzecz potrzebujących.</a:t>
            </a:r>
          </a:p>
          <a:p>
            <a:pPr lvl="0"/>
            <a:r>
              <a:rPr dirty="0" lang="pl-PL" noProof="0"/>
              <a:t>Szkolenia dla pracownik6w, promowanie otwartości i różnorodności w zespole muzealnym.</a:t>
            </a:r>
          </a:p>
        </p:txBody>
      </p:sp>
      <p:sp>
        <p:nvSpPr>
          <p:cNvPr id="19" name="Content Placeholder 2">
            <a:extLst>
              <a:ext uri="{FF2B5EF4-FFF2-40B4-BE49-F238E27FC236}">
                <a16:creationId xmlns:a16="http://schemas.microsoft.com/office/drawing/2014/main" xmlns="" id="{37E843A3-B388-50A5-87B7-639A185A2439}"/>
              </a:ext>
            </a:extLst>
          </p:cNvPr>
          <p:cNvSpPr>
            <a:spLocks noGrp="1"/>
          </p:cNvSpPr>
          <p:nvPr>
            <p:ph hasCustomPrompt="1" idx="26"/>
          </p:nvPr>
        </p:nvSpPr>
        <p:spPr>
          <a:xfrm>
            <a:off x="12399044" y="5509399"/>
            <a:ext cx="2896519"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20" name="Content Placeholder 2">
            <a:extLst>
              <a:ext uri="{FF2B5EF4-FFF2-40B4-BE49-F238E27FC236}">
                <a16:creationId xmlns:a16="http://schemas.microsoft.com/office/drawing/2014/main" xmlns="" id="{594033AF-365D-6253-70EE-7537FFBEAB00}"/>
              </a:ext>
            </a:extLst>
          </p:cNvPr>
          <p:cNvSpPr>
            <a:spLocks noGrp="1"/>
          </p:cNvSpPr>
          <p:nvPr>
            <p:ph hasCustomPrompt="1" idx="27"/>
          </p:nvPr>
        </p:nvSpPr>
        <p:spPr>
          <a:xfrm>
            <a:off x="15682371" y="6276715"/>
            <a:ext cx="2923129" cy="5870836"/>
          </a:xfrm>
        </p:spPr>
        <p:txBody>
          <a:bodyPr/>
          <a:lstStyle>
            <a:lvl1pPr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Tworzenie oferty edukacyjnej poza budynkami Muzeum dla osób chorych i z niepełnosprawnościami.</a:t>
            </a:r>
          </a:p>
          <a:p>
            <a:pPr lvl="0"/>
            <a:r>
              <a:rPr dirty="0" lang="pl-PL" noProof="0"/>
              <a:t>Tworzenie oferty dla osób wykluczonych lub marginalizowanych społecznie i wykorzystywanie potencjału działań edukacyjnych dla procesu resocjalizacji.</a:t>
            </a:r>
          </a:p>
        </p:txBody>
      </p:sp>
      <p:sp>
        <p:nvSpPr>
          <p:cNvPr id="21" name="Content Placeholder 2">
            <a:extLst>
              <a:ext uri="{FF2B5EF4-FFF2-40B4-BE49-F238E27FC236}">
                <a16:creationId xmlns:a16="http://schemas.microsoft.com/office/drawing/2014/main" xmlns="" id="{5B54AFA9-BDA1-ED7B-5B9B-DF093E3C371F}"/>
              </a:ext>
            </a:extLst>
          </p:cNvPr>
          <p:cNvSpPr>
            <a:spLocks noGrp="1"/>
          </p:cNvSpPr>
          <p:nvPr>
            <p:ph hasCustomPrompt="1" idx="28"/>
          </p:nvPr>
        </p:nvSpPr>
        <p:spPr>
          <a:xfrm>
            <a:off x="15722599" y="4277096"/>
            <a:ext cx="6191250" cy="1069603"/>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Włączanie i angażowanie osób o utrudnionym dostępie do kultury</a:t>
            </a:r>
          </a:p>
        </p:txBody>
      </p:sp>
      <p:sp>
        <p:nvSpPr>
          <p:cNvPr id="22" name="Content Placeholder 2">
            <a:extLst>
              <a:ext uri="{FF2B5EF4-FFF2-40B4-BE49-F238E27FC236}">
                <a16:creationId xmlns:a16="http://schemas.microsoft.com/office/drawing/2014/main" xmlns="" id="{D551AE40-2444-3BBB-1624-9305D567B302}"/>
              </a:ext>
            </a:extLst>
          </p:cNvPr>
          <p:cNvSpPr>
            <a:spLocks noGrp="1"/>
          </p:cNvSpPr>
          <p:nvPr>
            <p:ph hasCustomPrompt="1" idx="29"/>
          </p:nvPr>
        </p:nvSpPr>
        <p:spPr>
          <a:xfrm>
            <a:off x="15712139" y="5509399"/>
            <a:ext cx="2893361"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23" name="Content Placeholder 2">
            <a:extLst>
              <a:ext uri="{FF2B5EF4-FFF2-40B4-BE49-F238E27FC236}">
                <a16:creationId xmlns:a16="http://schemas.microsoft.com/office/drawing/2014/main" xmlns="" id="{3D4B93F7-0325-16B2-583F-59E3FF73D5BA}"/>
              </a:ext>
            </a:extLst>
          </p:cNvPr>
          <p:cNvSpPr>
            <a:spLocks noGrp="1"/>
          </p:cNvSpPr>
          <p:nvPr>
            <p:ph hasCustomPrompt="1" idx="30"/>
          </p:nvPr>
        </p:nvSpPr>
        <p:spPr>
          <a:xfrm>
            <a:off x="19011901" y="6276715"/>
            <a:ext cx="2901950" cy="5870835"/>
          </a:xfrm>
        </p:spPr>
        <p:txBody>
          <a:bodyPr/>
          <a:lstStyle>
            <a:lvl1pPr algn="l" indent="0" marL="0">
              <a:buFont charset="0" panose="020B0604020202020204" pitchFamily="34" typeface="Arial"/>
              <a:buNone/>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Projektowanie warsztatów i publikacji we współpracy z młodzieżą i dorosłymi z problemami psychologicznymi, m.in. z depresją.</a:t>
            </a:r>
          </a:p>
          <a:p>
            <a:pPr lvl="0"/>
            <a:r>
              <a:rPr dirty="0" lang="pl-PL" noProof="0"/>
              <a:t>Zaproszenie do współpracy wychowanków młodzieżowych ośrodków socjoterapii.</a:t>
            </a:r>
          </a:p>
          <a:p>
            <a:pPr lvl="0"/>
            <a:r>
              <a:rPr dirty="0" lang="pl-PL" noProof="0"/>
              <a:t>Organizacja szkoleń przewodnickich i </a:t>
            </a:r>
            <a:r>
              <a:rPr dirty="0" err="1" lang="pl-PL" noProof="0"/>
              <a:t>wolontariackich</a:t>
            </a:r>
            <a:r>
              <a:rPr dirty="0" lang="pl-PL" noProof="0"/>
              <a:t> dla seniorów.</a:t>
            </a:r>
          </a:p>
        </p:txBody>
      </p:sp>
      <p:sp>
        <p:nvSpPr>
          <p:cNvPr id="24" name="Content Placeholder 2">
            <a:extLst>
              <a:ext uri="{FF2B5EF4-FFF2-40B4-BE49-F238E27FC236}">
                <a16:creationId xmlns:a16="http://schemas.microsoft.com/office/drawing/2014/main" xmlns="" id="{CE59F875-0814-F279-51F9-BEC82746D903}"/>
              </a:ext>
            </a:extLst>
          </p:cNvPr>
          <p:cNvSpPr>
            <a:spLocks noGrp="1"/>
          </p:cNvSpPr>
          <p:nvPr>
            <p:ph hasCustomPrompt="1" idx="31"/>
          </p:nvPr>
        </p:nvSpPr>
        <p:spPr>
          <a:xfrm>
            <a:off x="19020214" y="5519410"/>
            <a:ext cx="2901949" cy="582940"/>
          </a:xfrm>
        </p:spPr>
        <p:txBody>
          <a:bodyPr/>
          <a:lstStyle>
            <a:lvl1pPr>
              <a:defRPr b="1"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6" name="Slide Number Placeholder 5">
            <a:extLst>
              <a:ext uri="{FF2B5EF4-FFF2-40B4-BE49-F238E27FC236}">
                <a16:creationId xmlns:a16="http://schemas.microsoft.com/office/drawing/2014/main" xmlns="" id="{529AA82C-D84B-DA2C-DEE4-CE1243FFF9AB}"/>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5" name="image-2-2.png">
            <a:extLst>
              <a:ext uri="{FF2B5EF4-FFF2-40B4-BE49-F238E27FC236}">
                <a16:creationId xmlns:a16="http://schemas.microsoft.com/office/drawing/2014/main" xmlns="" id="{71C3EC4A-6710-7D04-6BD3-851D006AD9B8}"/>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332670841"/>
      </p:ext>
    </p:extLst>
  </p:cSld>
  <p:clrMapOvr>
    <a:masterClrMapping/>
  </p:clrMapOvr>
</p:sldLayout>
</file>

<file path=ppt/slideLayouts/slideLayout14.xml><?xml version="1.0" encoding="utf-8"?>
<p:sldLayout xmlns:p="http://schemas.openxmlformats.org/presentationml/2006/main" xmlns:a="http://schemas.openxmlformats.org/drawingml/2006/main" xmlns:r="http://schemas.openxmlformats.org/officeDocument/2006/relationships" preserve="1" userDrawn="1">
  <p:cSld name="Layout 12">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BC88E902-3F31-D23C-D33C-44E0C0042728}"/>
              </a:ext>
            </a:extLst>
          </p:cNvPr>
          <p:cNvSpPr>
            <a:spLocks noGrp="1"/>
          </p:cNvSpPr>
          <p:nvPr>
            <p:ph hasCustomPrompt="1" idx="22" sz="quarter" type="pic"/>
          </p:nvPr>
        </p:nvSpPr>
        <p:spPr>
          <a:xfrm>
            <a:off x="0" y="0"/>
            <a:ext cx="7429500" cy="13716000"/>
          </a:xfrm>
          <a:solidFill>
            <a:schemeClr val="accent1"/>
          </a:solidFill>
        </p:spPr>
        <p:txBody>
          <a:bodyPr/>
          <a:lstStyle>
            <a:lvl1pPr>
              <a:defRPr>
                <a:solidFill>
                  <a:schemeClr val="accent1"/>
                </a:solidFill>
              </a:defRPr>
            </a:lvl1pPr>
          </a:lstStyle>
          <a:p>
            <a:r>
              <a:rPr dirty="0" lang="pl-PL"/>
              <a:t>Dodaj obraz</a:t>
            </a:r>
          </a:p>
        </p:txBody>
      </p:sp>
      <p:sp>
        <p:nvSpPr>
          <p:cNvPr id="2" name="Title 1"/>
          <p:cNvSpPr>
            <a:spLocks noGrp="1"/>
          </p:cNvSpPr>
          <p:nvPr>
            <p:ph hasCustomPrompt="1" type="title"/>
          </p:nvPr>
        </p:nvSpPr>
        <p:spPr>
          <a:xfrm>
            <a:off x="812801" y="1138845"/>
            <a:ext cx="6210300" cy="1185256"/>
          </a:xfrm>
        </p:spPr>
        <p:txBody>
          <a:bodyPr/>
          <a:lstStyle>
            <a:lvl1pPr algn="l">
              <a:defRPr>
                <a:solidFill>
                  <a:schemeClr val="bg1"/>
                </a:solidFill>
              </a:defRPr>
            </a:lvl1pPr>
          </a:lstStyle>
          <a:p>
            <a:r>
              <a:rPr dirty="0" lang="pl-PL" noProof="0"/>
              <a:t>Kliknij, aby dodać tytuł</a:t>
            </a:r>
          </a:p>
        </p:txBody>
      </p:sp>
      <p:sp>
        <p:nvSpPr>
          <p:cNvPr id="3" name="Content Placeholder 2"/>
          <p:cNvSpPr>
            <a:spLocks noGrp="1"/>
          </p:cNvSpPr>
          <p:nvPr>
            <p:ph hasCustomPrompt="1" idx="1"/>
          </p:nvPr>
        </p:nvSpPr>
        <p:spPr>
          <a:xfrm>
            <a:off x="827089" y="2394096"/>
            <a:ext cx="6196012" cy="4086079"/>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Sztuka jest dobrem i dziedzictwem należącym do wszystkich. Chcemy mądrze współdziałać z otoczeniem oraz angażować zwiedzających i partnerów w proces przemiany Muzeum. Obszary, w których realizujemy filar współpracy:</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9100503" y="4748323"/>
            <a:ext cx="6187121" cy="7387533"/>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organizacjami działającymi na rzecz osób z niepełnosprawnością fizyczną i intelektualną, z trudnościami poznawczym.</a:t>
            </a:r>
          </a:p>
          <a:p>
            <a:pPr lvl="0"/>
            <a:r>
              <a:rPr dirty="0" lang="pl-PL" noProof="0"/>
              <a:t>Tworzenie aktywności dla seniorów.</a:t>
            </a:r>
          </a:p>
          <a:p>
            <a:pPr lvl="0"/>
            <a:r>
              <a:rPr dirty="0" lang="pl-PL" noProof="0"/>
              <a:t>Prowadzenie audytów, </a:t>
            </a:r>
            <a:r>
              <a:rPr dirty="0" err="1" lang="pl-PL" noProof="0"/>
              <a:t>focusów</a:t>
            </a:r>
            <a:r>
              <a:rPr dirty="0" lang="pl-PL" noProof="0"/>
              <a:t>, badań ankietowych i konsultacji z udziałem organizacji pozarządowych i ekspertów (w tym osób z niepełnosprawnościami).</a:t>
            </a:r>
          </a:p>
          <a:p>
            <a:pPr lvl="0"/>
            <a:r>
              <a:rPr dirty="0" lang="pl-PL" noProof="0"/>
              <a:t>Rozpoznanie i wdrażanie dobrych praktyk poprzez uczestnictwo w projektach lokalnych, krajowych i międzynarodowych dotyczących edukacji, partycypacji i dostępności.</a:t>
            </a:r>
          </a:p>
          <a:p>
            <a:pPr lvl="0"/>
            <a:r>
              <a:rPr dirty="0" lang="pl-PL" noProof="0"/>
              <a:t>+2</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9094788" y="2280648"/>
            <a:ext cx="14460535" cy="1176927"/>
          </a:xfrm>
        </p:spPr>
        <p:txBody>
          <a:bodyPr/>
          <a:lstStyle>
            <a:lvl1pPr>
              <a:defRPr b="1" dirty="0" kern="1200" lang="pl-PL" noProof="0" smtClean="0" sz="28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Kliknij, aby dodać śródtytuł</a:t>
            </a:r>
          </a:p>
        </p:txBody>
      </p:sp>
      <p:sp>
        <p:nvSpPr>
          <p:cNvPr id="9" name="Content Placeholder 2">
            <a:extLst>
              <a:ext uri="{FF2B5EF4-FFF2-40B4-BE49-F238E27FC236}">
                <a16:creationId xmlns:a16="http://schemas.microsoft.com/office/drawing/2014/main" xmlns="" id="{8A11DD43-CEA3-DEB6-2C0A-0BFEA3383487}"/>
              </a:ext>
            </a:extLst>
          </p:cNvPr>
          <p:cNvSpPr>
            <a:spLocks noGrp="1"/>
          </p:cNvSpPr>
          <p:nvPr>
            <p:ph hasCustomPrompt="1" idx="19"/>
          </p:nvPr>
        </p:nvSpPr>
        <p:spPr>
          <a:xfrm>
            <a:off x="9094788" y="3905650"/>
            <a:ext cx="6192837" cy="685400"/>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0" name="Content Placeholder 2">
            <a:extLst>
              <a:ext uri="{FF2B5EF4-FFF2-40B4-BE49-F238E27FC236}">
                <a16:creationId xmlns:a16="http://schemas.microsoft.com/office/drawing/2014/main" xmlns="" id="{0F9489B4-73D0-8224-AAD5-99A7A52351B9}"/>
              </a:ext>
            </a:extLst>
          </p:cNvPr>
          <p:cNvSpPr>
            <a:spLocks noGrp="1"/>
          </p:cNvSpPr>
          <p:nvPr>
            <p:ph hasCustomPrompt="1" idx="20"/>
          </p:nvPr>
        </p:nvSpPr>
        <p:spPr>
          <a:xfrm>
            <a:off x="17376776" y="4748325"/>
            <a:ext cx="6192837" cy="7387532"/>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Poszerzanie wiedzy o narzędziach współpracy z grupami o różnorodnych potrzebach, poprzez kolejne projekty badawczo-edukacyjne.</a:t>
            </a:r>
          </a:p>
          <a:p>
            <a:pPr lvl="0"/>
            <a:r>
              <a:rPr dirty="0" lang="pl-PL" noProof="0"/>
              <a:t>Budowanie partnerstw międzynarodowych z innymi instytucjami kultury, wymiana doświadczeń.</a:t>
            </a:r>
          </a:p>
          <a:p>
            <a:pPr lvl="0"/>
            <a:r>
              <a:rPr dirty="0" lang="pl-PL" noProof="0"/>
              <a:t>Rozwój badań publiczności.</a:t>
            </a:r>
          </a:p>
          <a:p>
            <a:pPr lvl="0"/>
            <a:r>
              <a:rPr dirty="0" lang="pl-PL" noProof="0"/>
              <a:t>Szkolenie kadry muzealnej w zakresie kontaktu z osobami o różnych potrzebach poznawczych.</a:t>
            </a:r>
          </a:p>
        </p:txBody>
      </p:sp>
      <p:sp>
        <p:nvSpPr>
          <p:cNvPr id="13" name="Content Placeholder 2">
            <a:extLst>
              <a:ext uri="{FF2B5EF4-FFF2-40B4-BE49-F238E27FC236}">
                <a16:creationId xmlns:a16="http://schemas.microsoft.com/office/drawing/2014/main" xmlns="" id="{13133E01-9AC8-E8DA-81DB-EE39C762AD80}"/>
              </a:ext>
            </a:extLst>
          </p:cNvPr>
          <p:cNvSpPr>
            <a:spLocks noGrp="1"/>
          </p:cNvSpPr>
          <p:nvPr>
            <p:ph hasCustomPrompt="1" idx="21"/>
          </p:nvPr>
        </p:nvSpPr>
        <p:spPr>
          <a:xfrm>
            <a:off x="17362486" y="3905650"/>
            <a:ext cx="6192837" cy="685400"/>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Plany na przyszłość</a:t>
            </a:r>
          </a:p>
        </p:txBody>
      </p:sp>
      <p:sp>
        <p:nvSpPr>
          <p:cNvPr id="6" name="Slide Number Placeholder 5">
            <a:extLst>
              <a:ext uri="{FF2B5EF4-FFF2-40B4-BE49-F238E27FC236}">
                <a16:creationId xmlns:a16="http://schemas.microsoft.com/office/drawing/2014/main" xmlns="" id="{529AA82C-D84B-DA2C-DEE4-CE1243FFF9AB}"/>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5" name="image-2-2.png">
            <a:extLst>
              <a:ext uri="{FF2B5EF4-FFF2-40B4-BE49-F238E27FC236}">
                <a16:creationId xmlns:a16="http://schemas.microsoft.com/office/drawing/2014/main" xmlns="" id="{71C3EC4A-6710-7D04-6BD3-851D006AD9B8}"/>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4196485442"/>
      </p:ext>
    </p:extLst>
  </p:cSld>
  <p:clrMapOvr>
    <a:masterClrMapping/>
  </p:clrMapOvr>
</p:sldLayout>
</file>

<file path=ppt/slideLayouts/slideLayout15.xml><?xml version="1.0" encoding="utf-8"?>
<p:sldLayout xmlns:p="http://schemas.openxmlformats.org/presentationml/2006/main" xmlns:a="http://schemas.openxmlformats.org/drawingml/2006/main" xmlns:r="http://schemas.openxmlformats.org/officeDocument/2006/relationships" preserve="1" userDrawn="1">
  <p:cSld name="Layout 13">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xmlns="" id="{BFAC29E4-80FA-E4A9-56E5-AF2E3A2CCA72}"/>
              </a:ext>
            </a:extLst>
          </p:cNvPr>
          <p:cNvSpPr>
            <a:spLocks noGrp="1"/>
          </p:cNvSpPr>
          <p:nvPr>
            <p:ph hasCustomPrompt="1" idx="24" sz="quarter" type="pic"/>
          </p:nvPr>
        </p:nvSpPr>
        <p:spPr>
          <a:xfrm>
            <a:off x="0" y="0"/>
            <a:ext cx="7429500" cy="13716000"/>
          </a:xfrm>
          <a:solidFill>
            <a:schemeClr val="accent1"/>
          </a:solidFill>
        </p:spPr>
        <p:txBody>
          <a:bodyPr/>
          <a:lstStyle>
            <a:lvl1pPr>
              <a:defRPr>
                <a:solidFill>
                  <a:schemeClr val="accent1"/>
                </a:solidFill>
              </a:defRPr>
            </a:lvl1pPr>
          </a:lstStyle>
          <a:p>
            <a:r>
              <a:rPr dirty="0" lang="pl-PL"/>
              <a:t>Dodaj obraz</a:t>
            </a:r>
          </a:p>
        </p:txBody>
      </p:sp>
      <p:sp>
        <p:nvSpPr>
          <p:cNvPr id="2" name="Title 1"/>
          <p:cNvSpPr>
            <a:spLocks noGrp="1"/>
          </p:cNvSpPr>
          <p:nvPr>
            <p:ph hasCustomPrompt="1" type="title"/>
          </p:nvPr>
        </p:nvSpPr>
        <p:spPr>
          <a:xfrm>
            <a:off x="812801" y="1142471"/>
            <a:ext cx="6210299" cy="1181629"/>
          </a:xfrm>
        </p:spPr>
        <p:txBody>
          <a:bodyPr/>
          <a:lstStyle>
            <a:lvl1pPr algn="l">
              <a:defRPr>
                <a:solidFill>
                  <a:schemeClr val="bg1"/>
                </a:solidFill>
              </a:defRPr>
            </a:lvl1pPr>
          </a:lstStyle>
          <a:p>
            <a:r>
              <a:rPr dirty="0" lang="pl-PL" noProof="0"/>
              <a:t>Kliknij, aby dodać tytuł</a:t>
            </a:r>
          </a:p>
        </p:txBody>
      </p:sp>
      <p:sp>
        <p:nvSpPr>
          <p:cNvPr id="3" name="Content Placeholder 2"/>
          <p:cNvSpPr>
            <a:spLocks noGrp="1"/>
          </p:cNvSpPr>
          <p:nvPr>
            <p:ph hasCustomPrompt="1" idx="1"/>
          </p:nvPr>
        </p:nvSpPr>
        <p:spPr>
          <a:xfrm>
            <a:off x="827089" y="2394098"/>
            <a:ext cx="6210300" cy="4086077"/>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Sztuka jest dobrem i dziedzictwem należącym do wszystkich. Chcemy mądrze współdziałać z otoczeniem oraz angażować zwiedzających i partnerów w proces przemiany Muzeum. Obszary, w których realizujemy filar współpracy:</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9100503" y="4754880"/>
            <a:ext cx="4540885" cy="739267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organizacjami działającymi na rzecz osób z niepełnosprawnością fizyczną i intelektualną, z trudnościami poznawczym.</a:t>
            </a:r>
          </a:p>
          <a:p>
            <a:pPr lvl="0"/>
            <a:r>
              <a:rPr dirty="0" lang="pl-PL" noProof="0"/>
              <a:t>Tworzenie aktywności dla seniorów.</a:t>
            </a:r>
          </a:p>
          <a:p>
            <a:pPr lvl="0"/>
            <a:r>
              <a:rPr dirty="0" lang="pl-PL" noProof="0"/>
              <a:t>Prowadzenie audytów, </a:t>
            </a:r>
            <a:r>
              <a:rPr dirty="0" err="1" lang="pl-PL" noProof="0"/>
              <a:t>focusów</a:t>
            </a:r>
            <a:r>
              <a:rPr dirty="0" lang="pl-PL" noProof="0"/>
              <a:t>, badań ankietowych i konsultacji z udziałem organizacji pozarządowych i ekspertów (w tym osób z niepełnosprawnościami).</a:t>
            </a:r>
          </a:p>
          <a:p>
            <a:pPr lvl="0"/>
            <a:r>
              <a:rPr dirty="0" lang="pl-PL" noProof="0"/>
              <a:t>Rozpoznanie i wdrażanie dobrych praktyk poprzez uczestnictwo w projektach lokalnych, krajowych i międzynarodowych dotyczących edukacji, partycypacji i dostępności.</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9094788" y="2280320"/>
            <a:ext cx="14460536" cy="1189129"/>
          </a:xfrm>
        </p:spPr>
        <p:txBody>
          <a:bodyPr/>
          <a:lstStyle>
            <a:lvl1pPr>
              <a:defRPr b="1" dirty="0" kern="1200" lang="pl-PL" noProof="0" smtClean="0" sz="28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Kliknij, aby dodać śródtytuł</a:t>
            </a:r>
          </a:p>
        </p:txBody>
      </p:sp>
      <p:sp>
        <p:nvSpPr>
          <p:cNvPr id="9" name="Content Placeholder 2">
            <a:extLst>
              <a:ext uri="{FF2B5EF4-FFF2-40B4-BE49-F238E27FC236}">
                <a16:creationId xmlns:a16="http://schemas.microsoft.com/office/drawing/2014/main" xmlns="" id="{8A11DD43-CEA3-DEB6-2C0A-0BFEA3383487}"/>
              </a:ext>
            </a:extLst>
          </p:cNvPr>
          <p:cNvSpPr>
            <a:spLocks noGrp="1"/>
          </p:cNvSpPr>
          <p:nvPr>
            <p:ph hasCustomPrompt="1" idx="19"/>
          </p:nvPr>
        </p:nvSpPr>
        <p:spPr>
          <a:xfrm>
            <a:off x="9094789" y="3908488"/>
            <a:ext cx="4546599" cy="682562"/>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6" name="Slide Number Placeholder 5">
            <a:extLst>
              <a:ext uri="{FF2B5EF4-FFF2-40B4-BE49-F238E27FC236}">
                <a16:creationId xmlns:a16="http://schemas.microsoft.com/office/drawing/2014/main" xmlns="" id="{529AA82C-D84B-DA2C-DEE4-CE1243FFF9AB}"/>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5" name="image-2-2.png">
            <a:extLst>
              <a:ext uri="{FF2B5EF4-FFF2-40B4-BE49-F238E27FC236}">
                <a16:creationId xmlns:a16="http://schemas.microsoft.com/office/drawing/2014/main" xmlns="" id="{71C3EC4A-6710-7D04-6BD3-851D006AD9B8}"/>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
        <p:nvSpPr>
          <p:cNvPr id="4" name="Content Placeholder 2">
            <a:extLst>
              <a:ext uri="{FF2B5EF4-FFF2-40B4-BE49-F238E27FC236}">
                <a16:creationId xmlns:a16="http://schemas.microsoft.com/office/drawing/2014/main" xmlns="" id="{3552279F-AC45-D424-0DD9-8378B2B2613E}"/>
              </a:ext>
            </a:extLst>
          </p:cNvPr>
          <p:cNvSpPr>
            <a:spLocks noGrp="1"/>
          </p:cNvSpPr>
          <p:nvPr>
            <p:ph hasCustomPrompt="1" idx="20"/>
          </p:nvPr>
        </p:nvSpPr>
        <p:spPr>
          <a:xfrm>
            <a:off x="14047787" y="4754880"/>
            <a:ext cx="4566285" cy="739267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organizacjami działającymi na rzecz osób z niepełnosprawnością fizyczną i intelektualną, z trudnościami poznawczym.</a:t>
            </a:r>
          </a:p>
          <a:p>
            <a:pPr lvl="0"/>
            <a:r>
              <a:rPr dirty="0" lang="pl-PL" noProof="0"/>
              <a:t>Tworzenie aktywności dla seniorów.</a:t>
            </a:r>
          </a:p>
          <a:p>
            <a:pPr lvl="0"/>
            <a:r>
              <a:rPr dirty="0" lang="pl-PL" noProof="0"/>
              <a:t>Prowadzenie audytów, </a:t>
            </a:r>
            <a:r>
              <a:rPr dirty="0" err="1" lang="pl-PL" noProof="0"/>
              <a:t>focusów</a:t>
            </a:r>
            <a:r>
              <a:rPr dirty="0" lang="pl-PL" noProof="0"/>
              <a:t>, badań ankietowych i konsultacji z udziałem organizacji pozarządowych i ekspertów (w tym osób z niepełnosprawnościami).</a:t>
            </a:r>
          </a:p>
          <a:p>
            <a:pPr lvl="0"/>
            <a:r>
              <a:rPr dirty="0" lang="pl-PL" noProof="0"/>
              <a:t>Rozpoznanie i wdrażanie dobrych praktyk poprzez uczestnictwo w projektach lokalnych, krajowych i międzynarodowych dotyczących edukacji, partycypacji i dostępności.</a:t>
            </a:r>
          </a:p>
          <a:p>
            <a:pPr lvl="0"/>
            <a:endParaRPr dirty="0" lang="pl-PL" noProof="0"/>
          </a:p>
        </p:txBody>
      </p:sp>
      <p:sp>
        <p:nvSpPr>
          <p:cNvPr id="8" name="Content Placeholder 2">
            <a:extLst>
              <a:ext uri="{FF2B5EF4-FFF2-40B4-BE49-F238E27FC236}">
                <a16:creationId xmlns:a16="http://schemas.microsoft.com/office/drawing/2014/main" xmlns="" id="{9D019C74-F855-EACC-1A53-6AC95A54650F}"/>
              </a:ext>
            </a:extLst>
          </p:cNvPr>
          <p:cNvSpPr>
            <a:spLocks noGrp="1"/>
          </p:cNvSpPr>
          <p:nvPr>
            <p:ph hasCustomPrompt="1" idx="21"/>
          </p:nvPr>
        </p:nvSpPr>
        <p:spPr>
          <a:xfrm>
            <a:off x="14047787" y="3908488"/>
            <a:ext cx="4483973" cy="682562"/>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
        <p:nvSpPr>
          <p:cNvPr id="11" name="Content Placeholder 2">
            <a:extLst>
              <a:ext uri="{FF2B5EF4-FFF2-40B4-BE49-F238E27FC236}">
                <a16:creationId xmlns:a16="http://schemas.microsoft.com/office/drawing/2014/main" xmlns="" id="{CD69C351-CA86-69E1-B4C5-7974D51C2B1D}"/>
              </a:ext>
            </a:extLst>
          </p:cNvPr>
          <p:cNvSpPr>
            <a:spLocks noGrp="1"/>
          </p:cNvSpPr>
          <p:nvPr>
            <p:ph hasCustomPrompt="1" idx="22"/>
          </p:nvPr>
        </p:nvSpPr>
        <p:spPr>
          <a:xfrm>
            <a:off x="19020471" y="4754880"/>
            <a:ext cx="4549142" cy="7392670"/>
          </a:xfrm>
        </p:spPr>
        <p:txBody>
          <a:bodyPr/>
          <a:lstStyle>
            <a:lvl1pPr indent="-285750" marL="285750">
              <a:buFont charset="0" panose="020B0604020202020204" pitchFamily="34" typeface="Arial"/>
              <a:buChar cha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 z organizacjami działającymi na rzecz osób z niepełnosprawnością fizyczną i intelektualną, z trudnościami poznawczym.</a:t>
            </a:r>
          </a:p>
          <a:p>
            <a:pPr lvl="0"/>
            <a:r>
              <a:rPr dirty="0" lang="pl-PL" noProof="0"/>
              <a:t>Tworzenie aktywności dla seniorów.</a:t>
            </a:r>
          </a:p>
          <a:p>
            <a:pPr lvl="0"/>
            <a:r>
              <a:rPr dirty="0" lang="pl-PL" noProof="0"/>
              <a:t>Prowadzenie audytów, </a:t>
            </a:r>
            <a:r>
              <a:rPr dirty="0" err="1" lang="pl-PL" noProof="0"/>
              <a:t>focusów</a:t>
            </a:r>
            <a:r>
              <a:rPr dirty="0" lang="pl-PL" noProof="0"/>
              <a:t>, badań ankietowych i konsultacji z udziałem organizacji pozarządowych i ekspertów (w tym osób z niepełnosprawnościami).</a:t>
            </a:r>
          </a:p>
          <a:p>
            <a:pPr lvl="0"/>
            <a:r>
              <a:rPr dirty="0" lang="pl-PL" noProof="0"/>
              <a:t>Rozpoznanie i wdrażanie dobrych praktyk poprzez uczestnictwo w projektach lokalnych, krajowych i międzynarodowych dotyczących edukacji, partycypacji i dostępności.</a:t>
            </a:r>
          </a:p>
          <a:p>
            <a:pPr lvl="0"/>
            <a:endParaRPr dirty="0" lang="pl-PL" noProof="0"/>
          </a:p>
        </p:txBody>
      </p:sp>
      <p:sp>
        <p:nvSpPr>
          <p:cNvPr id="12" name="Content Placeholder 2">
            <a:extLst>
              <a:ext uri="{FF2B5EF4-FFF2-40B4-BE49-F238E27FC236}">
                <a16:creationId xmlns:a16="http://schemas.microsoft.com/office/drawing/2014/main" xmlns="" id="{7B4B06B2-8FA5-A6A5-E3B7-AA916B08B30A}"/>
              </a:ext>
            </a:extLst>
          </p:cNvPr>
          <p:cNvSpPr>
            <a:spLocks noGrp="1"/>
          </p:cNvSpPr>
          <p:nvPr>
            <p:ph hasCustomPrompt="1" idx="23"/>
          </p:nvPr>
        </p:nvSpPr>
        <p:spPr>
          <a:xfrm>
            <a:off x="19020471" y="3908488"/>
            <a:ext cx="4534853" cy="682562"/>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Już realizujemy</a:t>
            </a:r>
          </a:p>
        </p:txBody>
      </p:sp>
    </p:spTree>
    <p:extLst>
      <p:ext uri="{BB962C8B-B14F-4D97-AF65-F5344CB8AC3E}">
        <p14:creationId xmlns:p14="http://schemas.microsoft.com/office/powerpoint/2010/main" xmlns="" val="3355460252"/>
      </p:ext>
    </p:extLst>
  </p:cSld>
  <p:clrMapOvr>
    <a:masterClrMapping/>
  </p:clrMapOvr>
</p:sldLayout>
</file>

<file path=ppt/slideLayouts/slideLayout16.xml><?xml version="1.0" encoding="utf-8"?>
<p:sldLayout xmlns:p="http://schemas.openxmlformats.org/presentationml/2006/main" xmlns:a="http://schemas.openxmlformats.org/drawingml/2006/main" xmlns:r="http://schemas.openxmlformats.org/officeDocument/2006/relationships" preserve="1" userDrawn="1">
  <p:cSld name="Layout 14">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20296" y="1140421"/>
            <a:ext cx="9512742" cy="792000"/>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812800" y="2403759"/>
            <a:ext cx="9520238" cy="3316894"/>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
        <p:nvSpPr>
          <p:cNvPr id="4" name="Slide Number Placeholder 5">
            <a:extLst>
              <a:ext uri="{FF2B5EF4-FFF2-40B4-BE49-F238E27FC236}">
                <a16:creationId xmlns:a16="http://schemas.microsoft.com/office/drawing/2014/main" xmlns="" id="{914AC762-DD5E-02E5-BE87-235C70E6C42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0D20CD19-0AA3-894B-C0D3-C9908FD37717}"/>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10277115"/>
      </p:ext>
    </p:extLst>
  </p:cSld>
  <p:clrMapOvr>
    <a:masterClrMapping/>
  </p:clrMapOvr>
</p:sldLayout>
</file>

<file path=ppt/slideLayouts/slideLayout17.xml><?xml version="1.0" encoding="utf-8"?>
<p:sldLayout xmlns:p="http://schemas.openxmlformats.org/presentationml/2006/main" xmlns:a="http://schemas.openxmlformats.org/drawingml/2006/main" xmlns:r="http://schemas.openxmlformats.org/officeDocument/2006/relationships" preserve="1" userDrawn="1">
  <p:cSld name="Layout 15">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14060680" y="7186930"/>
            <a:ext cx="9508933" cy="792000"/>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14060680" y="8823637"/>
            <a:ext cx="9508933" cy="3323913"/>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
        <p:nvSpPr>
          <p:cNvPr id="4" name="Slide Number Placeholder 5">
            <a:extLst>
              <a:ext uri="{FF2B5EF4-FFF2-40B4-BE49-F238E27FC236}">
                <a16:creationId xmlns:a16="http://schemas.microsoft.com/office/drawing/2014/main" xmlns="" id="{914AC762-DD5E-02E5-BE87-235C70E6C42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0D20CD19-0AA3-894B-C0D3-C9908FD37717}"/>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744522483"/>
      </p:ext>
    </p:extLst>
  </p:cSld>
  <p:clrMapOvr>
    <a:masterClrMapping/>
  </p:clrMapOvr>
</p:sldLayout>
</file>

<file path=ppt/slideLayouts/slideLayout18.xml><?xml version="1.0" encoding="utf-8"?>
<p:sldLayout xmlns:p="http://schemas.openxmlformats.org/presentationml/2006/main" xmlns:a="http://schemas.openxmlformats.org/drawingml/2006/main" xmlns:r="http://schemas.openxmlformats.org/officeDocument/2006/relationships" preserve="1" userDrawn="1">
  <p:cSld name="Layout 16">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12801" y="2335975"/>
            <a:ext cx="12828587" cy="1620838"/>
          </a:xfrm>
        </p:spPr>
        <p:txBody>
          <a:bodyPr anchor="b">
            <a:normAutofit/>
          </a:bodyPr>
          <a:lstStyle>
            <a:lvl1pPr>
              <a:defRPr sz="4000">
                <a:solidFill>
                  <a:schemeClr val="bg1"/>
                </a:solidFill>
              </a:defRPr>
            </a:lvl1pPr>
          </a:lstStyle>
          <a:p>
            <a:r>
              <a:rPr dirty="0" lang="pl-PL" noProof="0"/>
              <a:t>Kliknij, aby dodać tytuł</a:t>
            </a:r>
          </a:p>
        </p:txBody>
      </p:sp>
      <p:sp>
        <p:nvSpPr>
          <p:cNvPr id="3" name="Text Placeholder 2"/>
          <p:cNvSpPr>
            <a:spLocks noGrp="1"/>
          </p:cNvSpPr>
          <p:nvPr>
            <p:ph hasCustomPrompt="1" idx="1" type="body"/>
          </p:nvPr>
        </p:nvSpPr>
        <p:spPr>
          <a:xfrm>
            <a:off x="812801" y="4167939"/>
            <a:ext cx="12828587" cy="1556586"/>
          </a:xfrm>
        </p:spPr>
        <p:txBody>
          <a:bodyPr/>
          <a:lstStyle>
            <a:lvl1pPr indent="0" marL="0">
              <a:buNone/>
              <a:defRPr sz="2800">
                <a:solidFill>
                  <a:schemeClr val="bg1"/>
                </a:solidFill>
              </a:defRPr>
            </a:lvl1pPr>
            <a:lvl2pPr indent="0" marL="914354">
              <a:buNone/>
              <a:defRPr sz="4000">
                <a:solidFill>
                  <a:schemeClr val="tx1">
                    <a:tint val="75000"/>
                  </a:schemeClr>
                </a:solidFill>
              </a:defRPr>
            </a:lvl2pPr>
            <a:lvl3pPr indent="0" marL="1828709">
              <a:buNone/>
              <a:defRPr sz="3600">
                <a:solidFill>
                  <a:schemeClr val="tx1">
                    <a:tint val="75000"/>
                  </a:schemeClr>
                </a:solidFill>
              </a:defRPr>
            </a:lvl3pPr>
            <a:lvl4pPr indent="0" marL="2743063">
              <a:buNone/>
              <a:defRPr sz="3200">
                <a:solidFill>
                  <a:schemeClr val="tx1">
                    <a:tint val="75000"/>
                  </a:schemeClr>
                </a:solidFill>
              </a:defRPr>
            </a:lvl4pPr>
            <a:lvl5pPr indent="0" marL="3657417">
              <a:buNone/>
              <a:defRPr sz="3200">
                <a:solidFill>
                  <a:schemeClr val="tx1">
                    <a:tint val="75000"/>
                  </a:schemeClr>
                </a:solidFill>
              </a:defRPr>
            </a:lvl5pPr>
            <a:lvl6pPr indent="0" marL="4571771">
              <a:buNone/>
              <a:defRPr sz="3200">
                <a:solidFill>
                  <a:schemeClr val="tx1">
                    <a:tint val="75000"/>
                  </a:schemeClr>
                </a:solidFill>
              </a:defRPr>
            </a:lvl6pPr>
            <a:lvl7pPr indent="0" marL="5486126">
              <a:buNone/>
              <a:defRPr sz="3200">
                <a:solidFill>
                  <a:schemeClr val="tx1">
                    <a:tint val="75000"/>
                  </a:schemeClr>
                </a:solidFill>
              </a:defRPr>
            </a:lvl7pPr>
            <a:lvl8pPr indent="0" marL="6400480">
              <a:buNone/>
              <a:defRPr sz="3200">
                <a:solidFill>
                  <a:schemeClr val="tx1">
                    <a:tint val="75000"/>
                  </a:schemeClr>
                </a:solidFill>
              </a:defRPr>
            </a:lvl8pPr>
            <a:lvl9pPr indent="0" marL="7314834">
              <a:buNone/>
              <a:defRPr sz="3200">
                <a:solidFill>
                  <a:schemeClr val="tx1">
                    <a:tint val="75000"/>
                  </a:schemeClr>
                </a:solidFill>
              </a:defRPr>
            </a:lvl9pPr>
          </a:lstStyle>
          <a:p>
            <a:pPr lvl="0"/>
            <a:r>
              <a:rPr dirty="0" lang="pl-PL" noProof="0"/>
              <a:t>Podtytuł</a:t>
            </a:r>
          </a:p>
        </p:txBody>
      </p:sp>
      <p:sp>
        <p:nvSpPr>
          <p:cNvPr id="4" name="Slide Number Placeholder 5">
            <a:extLst>
              <a:ext uri="{FF2B5EF4-FFF2-40B4-BE49-F238E27FC236}">
                <a16:creationId xmlns:a16="http://schemas.microsoft.com/office/drawing/2014/main" xmlns="" id="{1D77AF07-4616-9E83-7D98-117C11D7BB5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5" name="image-2-2.png">
            <a:extLst>
              <a:ext uri="{FF2B5EF4-FFF2-40B4-BE49-F238E27FC236}">
                <a16:creationId xmlns:a16="http://schemas.microsoft.com/office/drawing/2014/main" xmlns="" id="{D55FF0FB-D0A2-231B-7AE5-9223F2BA4E9B}"/>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881454095"/>
      </p:ext>
    </p:extLst>
  </p:cSld>
  <p:clrMapOvr>
    <a:masterClrMapping/>
  </p:clrMapOvr>
</p:sldLayout>
</file>

<file path=ppt/slideLayouts/slideLayout19.xml><?xml version="1.0" encoding="utf-8"?>
<p:sldLayout xmlns:p="http://schemas.openxmlformats.org/presentationml/2006/main" xmlns:a="http://schemas.openxmlformats.org/drawingml/2006/main" xmlns:r="http://schemas.openxmlformats.org/officeDocument/2006/relationships" preserve="1" userDrawn="1">
  <p:cSld name="1_Layout 16">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xmlns="" id="{06E25230-2696-4854-10F6-F97BB9E8AE9E}"/>
              </a:ext>
            </a:extLst>
          </p:cNvPr>
          <p:cNvSpPr>
            <a:spLocks noGrp="1"/>
          </p:cNvSpPr>
          <p:nvPr>
            <p:ph idx="13" sz="quarter" type="pic"/>
          </p:nvPr>
        </p:nvSpPr>
        <p:spPr>
          <a:xfrm>
            <a:off x="1752" y="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9" name="Picture Placeholder 6">
            <a:extLst>
              <a:ext uri="{FF2B5EF4-FFF2-40B4-BE49-F238E27FC236}">
                <a16:creationId xmlns:a16="http://schemas.microsoft.com/office/drawing/2014/main" xmlns="" id="{8DA8FE3E-AD67-8CA4-2178-C5D001A1B055}"/>
              </a:ext>
            </a:extLst>
          </p:cNvPr>
          <p:cNvSpPr>
            <a:spLocks noGrp="1"/>
          </p:cNvSpPr>
          <p:nvPr>
            <p:ph idx="15" sz="quarter" type="pic"/>
          </p:nvPr>
        </p:nvSpPr>
        <p:spPr>
          <a:xfrm>
            <a:off x="6967656" y="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1" name="Picture Placeholder 6">
            <a:extLst>
              <a:ext uri="{FF2B5EF4-FFF2-40B4-BE49-F238E27FC236}">
                <a16:creationId xmlns:a16="http://schemas.microsoft.com/office/drawing/2014/main" xmlns="" id="{776703B9-AD4B-3533-1EE7-897664DA6980}"/>
              </a:ext>
            </a:extLst>
          </p:cNvPr>
          <p:cNvSpPr>
            <a:spLocks noGrp="1"/>
          </p:cNvSpPr>
          <p:nvPr>
            <p:ph idx="17" sz="quarter" type="pic"/>
          </p:nvPr>
        </p:nvSpPr>
        <p:spPr>
          <a:xfrm>
            <a:off x="13933560" y="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3" name="Picture Placeholder 6">
            <a:extLst>
              <a:ext uri="{FF2B5EF4-FFF2-40B4-BE49-F238E27FC236}">
                <a16:creationId xmlns:a16="http://schemas.microsoft.com/office/drawing/2014/main" xmlns="" id="{C6A1E4C7-EFB0-B21E-63FF-E81E16F7F5DE}"/>
              </a:ext>
            </a:extLst>
          </p:cNvPr>
          <p:cNvSpPr>
            <a:spLocks noGrp="1"/>
          </p:cNvSpPr>
          <p:nvPr>
            <p:ph idx="19" sz="quarter" type="pic"/>
          </p:nvPr>
        </p:nvSpPr>
        <p:spPr>
          <a:xfrm>
            <a:off x="20899464" y="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5" name="Picture Placeholder 6">
            <a:extLst>
              <a:ext uri="{FF2B5EF4-FFF2-40B4-BE49-F238E27FC236}">
                <a16:creationId xmlns:a16="http://schemas.microsoft.com/office/drawing/2014/main" xmlns="" id="{D841B031-B03F-63D6-DF75-644A79001BFC}"/>
              </a:ext>
            </a:extLst>
          </p:cNvPr>
          <p:cNvSpPr>
            <a:spLocks noGrp="1"/>
          </p:cNvSpPr>
          <p:nvPr>
            <p:ph idx="21" sz="quarter" type="pic"/>
          </p:nvPr>
        </p:nvSpPr>
        <p:spPr>
          <a:xfrm>
            <a:off x="3484704" y="3439886"/>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7" name="Picture Placeholder 6">
            <a:extLst>
              <a:ext uri="{FF2B5EF4-FFF2-40B4-BE49-F238E27FC236}">
                <a16:creationId xmlns:a16="http://schemas.microsoft.com/office/drawing/2014/main" xmlns="" id="{83928638-A676-AEED-A49D-2F62DEAFB3F9}"/>
              </a:ext>
            </a:extLst>
          </p:cNvPr>
          <p:cNvSpPr>
            <a:spLocks noGrp="1"/>
          </p:cNvSpPr>
          <p:nvPr>
            <p:ph idx="23" sz="quarter" type="pic"/>
          </p:nvPr>
        </p:nvSpPr>
        <p:spPr>
          <a:xfrm>
            <a:off x="10450608" y="3439886"/>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9" name="Picture Placeholder 6">
            <a:extLst>
              <a:ext uri="{FF2B5EF4-FFF2-40B4-BE49-F238E27FC236}">
                <a16:creationId xmlns:a16="http://schemas.microsoft.com/office/drawing/2014/main" xmlns="" id="{825A1717-F7D4-7D89-189A-A8746584DAEE}"/>
              </a:ext>
            </a:extLst>
          </p:cNvPr>
          <p:cNvSpPr>
            <a:spLocks noGrp="1"/>
          </p:cNvSpPr>
          <p:nvPr>
            <p:ph idx="25" sz="quarter" type="pic"/>
          </p:nvPr>
        </p:nvSpPr>
        <p:spPr>
          <a:xfrm>
            <a:off x="17416512" y="3439886"/>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1" name="Picture Placeholder 6">
            <a:extLst>
              <a:ext uri="{FF2B5EF4-FFF2-40B4-BE49-F238E27FC236}">
                <a16:creationId xmlns:a16="http://schemas.microsoft.com/office/drawing/2014/main" xmlns="" id="{3FD34BC9-5C59-5AD1-24C6-F5A032B7B1FC}"/>
              </a:ext>
            </a:extLst>
          </p:cNvPr>
          <p:cNvSpPr>
            <a:spLocks noGrp="1"/>
          </p:cNvSpPr>
          <p:nvPr>
            <p:ph idx="27" sz="quarter" type="pic"/>
          </p:nvPr>
        </p:nvSpPr>
        <p:spPr>
          <a:xfrm>
            <a:off x="1752" y="68580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3" name="Picture Placeholder 6">
            <a:extLst>
              <a:ext uri="{FF2B5EF4-FFF2-40B4-BE49-F238E27FC236}">
                <a16:creationId xmlns:a16="http://schemas.microsoft.com/office/drawing/2014/main" xmlns="" id="{FA7752D8-8C8D-1EB8-7FA6-8F2DFD8C92D8}"/>
              </a:ext>
            </a:extLst>
          </p:cNvPr>
          <p:cNvSpPr>
            <a:spLocks noGrp="1"/>
          </p:cNvSpPr>
          <p:nvPr>
            <p:ph idx="29" sz="quarter" type="pic"/>
          </p:nvPr>
        </p:nvSpPr>
        <p:spPr>
          <a:xfrm>
            <a:off x="6967656" y="68580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5" name="Picture Placeholder 6">
            <a:extLst>
              <a:ext uri="{FF2B5EF4-FFF2-40B4-BE49-F238E27FC236}">
                <a16:creationId xmlns:a16="http://schemas.microsoft.com/office/drawing/2014/main" xmlns="" id="{D0CAC148-6930-1747-7EEC-5A6A14B34A46}"/>
              </a:ext>
            </a:extLst>
          </p:cNvPr>
          <p:cNvSpPr>
            <a:spLocks noGrp="1"/>
          </p:cNvSpPr>
          <p:nvPr>
            <p:ph idx="31" sz="quarter" type="pic"/>
          </p:nvPr>
        </p:nvSpPr>
        <p:spPr>
          <a:xfrm>
            <a:off x="13933560" y="68580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7" name="Picture Placeholder 6">
            <a:extLst>
              <a:ext uri="{FF2B5EF4-FFF2-40B4-BE49-F238E27FC236}">
                <a16:creationId xmlns:a16="http://schemas.microsoft.com/office/drawing/2014/main" xmlns="" id="{783916E0-F44E-1367-DE65-45493075E3EF}"/>
              </a:ext>
            </a:extLst>
          </p:cNvPr>
          <p:cNvSpPr>
            <a:spLocks noGrp="1"/>
          </p:cNvSpPr>
          <p:nvPr>
            <p:ph idx="33" sz="quarter" type="pic"/>
          </p:nvPr>
        </p:nvSpPr>
        <p:spPr>
          <a:xfrm>
            <a:off x="20899464" y="68580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9" name="Picture Placeholder 6">
            <a:extLst>
              <a:ext uri="{FF2B5EF4-FFF2-40B4-BE49-F238E27FC236}">
                <a16:creationId xmlns:a16="http://schemas.microsoft.com/office/drawing/2014/main" xmlns="" id="{2E7D1634-61B3-FFA8-918A-2AB2F85370FB}"/>
              </a:ext>
            </a:extLst>
          </p:cNvPr>
          <p:cNvSpPr>
            <a:spLocks noGrp="1"/>
          </p:cNvSpPr>
          <p:nvPr>
            <p:ph idx="35" sz="quarter" type="pic"/>
          </p:nvPr>
        </p:nvSpPr>
        <p:spPr>
          <a:xfrm>
            <a:off x="3484704" y="102888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31" name="Picture Placeholder 6">
            <a:extLst>
              <a:ext uri="{FF2B5EF4-FFF2-40B4-BE49-F238E27FC236}">
                <a16:creationId xmlns:a16="http://schemas.microsoft.com/office/drawing/2014/main" xmlns="" id="{6FA5A4B9-3D63-A11D-7DFC-0363BA520BBE}"/>
              </a:ext>
            </a:extLst>
          </p:cNvPr>
          <p:cNvSpPr>
            <a:spLocks noGrp="1"/>
          </p:cNvSpPr>
          <p:nvPr>
            <p:ph idx="37" sz="quarter" type="pic"/>
          </p:nvPr>
        </p:nvSpPr>
        <p:spPr>
          <a:xfrm>
            <a:off x="10450608" y="102888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33" name="Picture Placeholder 6">
            <a:extLst>
              <a:ext uri="{FF2B5EF4-FFF2-40B4-BE49-F238E27FC236}">
                <a16:creationId xmlns:a16="http://schemas.microsoft.com/office/drawing/2014/main" xmlns="" id="{398B6E80-B11F-6E30-2FCD-9D6E0765D86E}"/>
              </a:ext>
            </a:extLst>
          </p:cNvPr>
          <p:cNvSpPr>
            <a:spLocks noGrp="1"/>
          </p:cNvSpPr>
          <p:nvPr>
            <p:ph idx="39" sz="quarter" type="pic"/>
          </p:nvPr>
        </p:nvSpPr>
        <p:spPr>
          <a:xfrm>
            <a:off x="17416512" y="10288800"/>
            <a:ext cx="3481200" cy="34272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 name="Title 1"/>
          <p:cNvSpPr>
            <a:spLocks noGrp="1"/>
          </p:cNvSpPr>
          <p:nvPr>
            <p:ph hasCustomPrompt="1" type="title"/>
          </p:nvPr>
        </p:nvSpPr>
        <p:spPr>
          <a:xfrm>
            <a:off x="812801" y="3821666"/>
            <a:ext cx="12828587" cy="1620838"/>
          </a:xfrm>
        </p:spPr>
        <p:txBody>
          <a:bodyPr anchor="b">
            <a:normAutofit/>
          </a:bodyPr>
          <a:lstStyle>
            <a:lvl1pPr>
              <a:defRPr sz="4000"/>
            </a:lvl1pPr>
          </a:lstStyle>
          <a:p>
            <a:r>
              <a:rPr dirty="0" lang="pl-PL" noProof="0"/>
              <a:t>Kliknij, </a:t>
            </a:r>
            <a:br>
              <a:rPr dirty="0" lang="pl-PL" noProof="0"/>
            </a:br>
            <a:r>
              <a:rPr dirty="0" lang="pl-PL" noProof="0"/>
              <a:t>aby dodać </a:t>
            </a:r>
            <a:br>
              <a:rPr dirty="0" lang="pl-PL" noProof="0"/>
            </a:br>
            <a:r>
              <a:rPr dirty="0" lang="pl-PL" noProof="0"/>
              <a:t>tytuł</a:t>
            </a:r>
          </a:p>
        </p:txBody>
      </p:sp>
      <p:sp>
        <p:nvSpPr>
          <p:cNvPr id="3" name="Text Placeholder 2"/>
          <p:cNvSpPr>
            <a:spLocks noGrp="1"/>
          </p:cNvSpPr>
          <p:nvPr>
            <p:ph hasCustomPrompt="1" idx="1" type="body"/>
          </p:nvPr>
        </p:nvSpPr>
        <p:spPr>
          <a:xfrm>
            <a:off x="812801" y="5679238"/>
            <a:ext cx="6210299" cy="1934411"/>
          </a:xfrm>
        </p:spPr>
        <p:txBody>
          <a:bodyPr/>
          <a:lstStyle>
            <a:lvl1pPr indent="0" marL="0">
              <a:buNone/>
              <a:defRPr sz="2800">
                <a:solidFill>
                  <a:schemeClr val="bg1"/>
                </a:solidFill>
              </a:defRPr>
            </a:lvl1pPr>
            <a:lvl2pPr indent="0" marL="914354">
              <a:buNone/>
              <a:defRPr sz="4000">
                <a:solidFill>
                  <a:schemeClr val="tx1">
                    <a:tint val="75000"/>
                  </a:schemeClr>
                </a:solidFill>
              </a:defRPr>
            </a:lvl2pPr>
            <a:lvl3pPr indent="0" marL="1828709">
              <a:buNone/>
              <a:defRPr sz="3600">
                <a:solidFill>
                  <a:schemeClr val="tx1">
                    <a:tint val="75000"/>
                  </a:schemeClr>
                </a:solidFill>
              </a:defRPr>
            </a:lvl3pPr>
            <a:lvl4pPr indent="0" marL="2743063">
              <a:buNone/>
              <a:defRPr sz="3200">
                <a:solidFill>
                  <a:schemeClr val="tx1">
                    <a:tint val="75000"/>
                  </a:schemeClr>
                </a:solidFill>
              </a:defRPr>
            </a:lvl4pPr>
            <a:lvl5pPr indent="0" marL="3657417">
              <a:buNone/>
              <a:defRPr sz="3200">
                <a:solidFill>
                  <a:schemeClr val="tx1">
                    <a:tint val="75000"/>
                  </a:schemeClr>
                </a:solidFill>
              </a:defRPr>
            </a:lvl5pPr>
            <a:lvl6pPr indent="0" marL="4571771">
              <a:buNone/>
              <a:defRPr sz="3200">
                <a:solidFill>
                  <a:schemeClr val="tx1">
                    <a:tint val="75000"/>
                  </a:schemeClr>
                </a:solidFill>
              </a:defRPr>
            </a:lvl6pPr>
            <a:lvl7pPr indent="0" marL="5486126">
              <a:buNone/>
              <a:defRPr sz="3200">
                <a:solidFill>
                  <a:schemeClr val="tx1">
                    <a:tint val="75000"/>
                  </a:schemeClr>
                </a:solidFill>
              </a:defRPr>
            </a:lvl7pPr>
            <a:lvl8pPr indent="0" marL="6400480">
              <a:buNone/>
              <a:defRPr sz="3200">
                <a:solidFill>
                  <a:schemeClr val="tx1">
                    <a:tint val="75000"/>
                  </a:schemeClr>
                </a:solidFill>
              </a:defRPr>
            </a:lvl8pPr>
            <a:lvl9pPr indent="0" marL="7314834">
              <a:buNone/>
              <a:defRPr sz="3200">
                <a:solidFill>
                  <a:schemeClr val="tx1">
                    <a:tint val="75000"/>
                  </a:schemeClr>
                </a:solidFill>
              </a:defRPr>
            </a:lvl9pPr>
          </a:lstStyle>
          <a:p>
            <a:pPr lvl="0"/>
            <a:r>
              <a:rPr dirty="0" lang="pl-PL" noProof="0"/>
              <a:t>Podtytuł</a:t>
            </a:r>
          </a:p>
        </p:txBody>
      </p:sp>
      <p:sp>
        <p:nvSpPr>
          <p:cNvPr id="4" name="Slide Number Placeholder 5">
            <a:extLst>
              <a:ext uri="{FF2B5EF4-FFF2-40B4-BE49-F238E27FC236}">
                <a16:creationId xmlns:a16="http://schemas.microsoft.com/office/drawing/2014/main" xmlns="" id="{1D77AF07-4616-9E83-7D98-117C11D7BB5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5" name="image-2-2.png">
            <a:extLst>
              <a:ext uri="{FF2B5EF4-FFF2-40B4-BE49-F238E27FC236}">
                <a16:creationId xmlns:a16="http://schemas.microsoft.com/office/drawing/2014/main" xmlns="" id="{D55FF0FB-D0A2-231B-7AE5-9223F2BA4E9B}"/>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768905810"/>
      </p:ext>
    </p:extLst>
  </p:cSld>
  <p:clrMapOvr>
    <a:masterClrMapping/>
  </p:clrMapOvr>
</p:sldLayout>
</file>

<file path=ppt/slideLayouts/slideLayout2.xml><?xml version="1.0" encoding="utf-8"?>
<p:sldLayout xmlns:p="http://schemas.openxmlformats.org/presentationml/2006/main" xmlns:a="http://schemas.openxmlformats.org/drawingml/2006/main" xmlns:r="http://schemas.openxmlformats.org/officeDocument/2006/relationships" preserve="1" type="title">
  <p:cSld name="Strona tytułowa 2">
    <p:spTree>
      <p:nvGrpSpPr>
        <p:cNvPr id="1" name=""/>
        <p:cNvGrpSpPr/>
        <p:nvPr/>
      </p:nvGrpSpPr>
      <p:grpSpPr>
        <a:xfrm>
          <a:off x="0" y="0"/>
          <a:ext cx="0" cy="0"/>
          <a:chOff x="0" y="0"/>
          <a:chExt cx="0" cy="0"/>
        </a:xfrm>
      </p:grpSpPr>
      <p:sp>
        <p:nvSpPr>
          <p:cNvPr id="2" name="Title 1"/>
          <p:cNvSpPr>
            <a:spLocks noGrp="1"/>
          </p:cNvSpPr>
          <p:nvPr>
            <p:ph type="ctrTitle"/>
          </p:nvPr>
        </p:nvSpPr>
        <p:spPr>
          <a:xfrm>
            <a:off x="812801" y="1077403"/>
            <a:ext cx="22756812" cy="1502335"/>
          </a:xfrm>
        </p:spPr>
        <p:txBody>
          <a:bodyPr anchor="t">
            <a:noAutofit/>
          </a:bodyPr>
          <a:lstStyle>
            <a:lvl1pPr algn="l">
              <a:defRPr baseline="0" spc="-20" sz="8000"/>
            </a:lvl1pPr>
          </a:lstStyle>
          <a:p>
            <a:r>
              <a:rPr lang="pl-PL" noProof="0" smtClean="0"/>
              <a:t>Kliknij, aby edytować styl</a:t>
            </a:r>
            <a:endParaRPr dirty="0" lang="pl-PL" noProof="0"/>
          </a:p>
        </p:txBody>
      </p:sp>
      <p:sp>
        <p:nvSpPr>
          <p:cNvPr id="3" name="Subtitle 2"/>
          <p:cNvSpPr>
            <a:spLocks noGrp="1"/>
          </p:cNvSpPr>
          <p:nvPr>
            <p:ph idx="1" type="subTitle"/>
          </p:nvPr>
        </p:nvSpPr>
        <p:spPr>
          <a:xfrm>
            <a:off x="812800" y="2654041"/>
            <a:ext cx="9613900" cy="1191648"/>
          </a:xfrm>
        </p:spPr>
        <p:txBody>
          <a:bodyPr/>
          <a:lstStyle>
            <a:lvl1pPr algn="l" indent="0" marL="0">
              <a:buNone/>
              <a:defRPr sz="2800">
                <a:solidFill>
                  <a:schemeClr val="bg1"/>
                </a:solidFill>
              </a:defRPr>
            </a:lvl1pPr>
            <a:lvl2pPr algn="ctr" indent="0" marL="914354">
              <a:buNone/>
              <a:defRPr sz="4000"/>
            </a:lvl2pPr>
            <a:lvl3pPr algn="ctr" indent="0" marL="1828709">
              <a:buNone/>
              <a:defRPr sz="3600"/>
            </a:lvl3pPr>
            <a:lvl4pPr algn="ctr" indent="0" marL="2743063">
              <a:buNone/>
              <a:defRPr sz="3200"/>
            </a:lvl4pPr>
            <a:lvl5pPr algn="ctr" indent="0" marL="3657417">
              <a:buNone/>
              <a:defRPr sz="3200"/>
            </a:lvl5pPr>
            <a:lvl6pPr algn="ctr" indent="0" marL="4571771">
              <a:buNone/>
              <a:defRPr sz="3200"/>
            </a:lvl6pPr>
            <a:lvl7pPr algn="ctr" indent="0" marL="5486126">
              <a:buNone/>
              <a:defRPr sz="3200"/>
            </a:lvl7pPr>
            <a:lvl8pPr algn="ctr" indent="0" marL="6400480">
              <a:buNone/>
              <a:defRPr sz="3200"/>
            </a:lvl8pPr>
            <a:lvl9pPr algn="ctr" indent="0" marL="7314834">
              <a:buNone/>
              <a:defRPr sz="3200"/>
            </a:lvl9pPr>
          </a:lstStyle>
          <a:p>
            <a:r>
              <a:rPr dirty="0" lang="pl-PL" noProof="0" smtClean="0"/>
              <a:t>Kliknij, aby edytować styl wzorca podtytułu</a:t>
            </a:r>
            <a:endParaRPr dirty="0" lang="pl-PL" noProof="0"/>
          </a:p>
        </p:txBody>
      </p:sp>
      <p:pic>
        <p:nvPicPr>
          <p:cNvPr id="4" name="image-2-2.png">
            <a:extLst>
              <a:ext uri="{FF2B5EF4-FFF2-40B4-BE49-F238E27FC236}">
                <a16:creationId xmlns:a16="http://schemas.microsoft.com/office/drawing/2014/main" xmlns="" id="{15C2D080-BB97-9BC3-E845-2AE81B623EAE}"/>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353611755"/>
      </p:ext>
    </p:extLst>
  </p:cSld>
  <p:clrMapOvr>
    <a:masterClrMapping/>
  </p:clrMapOvr>
  <p:timing>
    <p:tnLst>
      <p:par>
        <p:cTn dur="indefinite" id="1" nodeType="tmRoot" restart="never"/>
      </p:par>
    </p:tnLst>
  </p:timing>
</p:sldLayout>
</file>

<file path=ppt/slideLayouts/slideLayout20.xml><?xml version="1.0" encoding="utf-8"?>
<p:sldLayout xmlns:p="http://schemas.openxmlformats.org/presentationml/2006/main" xmlns:a="http://schemas.openxmlformats.org/drawingml/2006/main" xmlns:r="http://schemas.openxmlformats.org/officeDocument/2006/relationships" preserve="1" userDrawn="1">
  <p:cSld name="3_Layout 16">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xmlns="" id="{F863A5D5-4540-EC8C-3282-0FA15A86E7FE}"/>
              </a:ext>
            </a:extLst>
          </p:cNvPr>
          <p:cNvSpPr>
            <a:spLocks noGrp="1"/>
          </p:cNvSpPr>
          <p:nvPr>
            <p:ph idx="19" sz="quarter" type="pic"/>
          </p:nvPr>
        </p:nvSpPr>
        <p:spPr>
          <a:xfrm>
            <a:off x="-1" y="9148763"/>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dirty="0" lang="en-GB"/>
          </a:p>
        </p:txBody>
      </p:sp>
      <p:sp>
        <p:nvSpPr>
          <p:cNvPr id="6" name="Picture Placeholder 6">
            <a:extLst>
              <a:ext uri="{FF2B5EF4-FFF2-40B4-BE49-F238E27FC236}">
                <a16:creationId xmlns:a16="http://schemas.microsoft.com/office/drawing/2014/main" xmlns="" id="{165D3026-E451-8EDE-3E04-F29778966568}"/>
              </a:ext>
            </a:extLst>
          </p:cNvPr>
          <p:cNvSpPr>
            <a:spLocks noGrp="1"/>
          </p:cNvSpPr>
          <p:nvPr>
            <p:ph idx="14" sz="quarter" type="pic"/>
          </p:nvPr>
        </p:nvSpPr>
        <p:spPr>
          <a:xfrm>
            <a:off x="-1" y="19050"/>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2" name="Title 1"/>
          <p:cNvSpPr>
            <a:spLocks noGrp="1"/>
          </p:cNvSpPr>
          <p:nvPr>
            <p:ph hasCustomPrompt="1" type="title"/>
          </p:nvPr>
        </p:nvSpPr>
        <p:spPr>
          <a:xfrm>
            <a:off x="5027614" y="812800"/>
            <a:ext cx="13577886" cy="3144013"/>
          </a:xfrm>
        </p:spPr>
        <p:txBody>
          <a:bodyPr anchor="b">
            <a:normAutofit/>
          </a:bodyPr>
          <a:lstStyle>
            <a:lvl1pPr>
              <a:defRPr sz="4000"/>
            </a:lvl1pPr>
          </a:lstStyle>
          <a:p>
            <a:r>
              <a:rPr dirty="0" lang="pl-PL" noProof="0"/>
              <a:t>Kliknij, </a:t>
            </a:r>
            <a:br>
              <a:rPr dirty="0" lang="pl-PL" noProof="0"/>
            </a:br>
            <a:r>
              <a:rPr dirty="0" lang="pl-PL" noProof="0"/>
              <a:t>aby dodać </a:t>
            </a:r>
            <a:br>
              <a:rPr dirty="0" lang="pl-PL" noProof="0"/>
            </a:br>
            <a:r>
              <a:rPr dirty="0" lang="pl-PL" noProof="0"/>
              <a:t>tytuł</a:t>
            </a:r>
          </a:p>
        </p:txBody>
      </p:sp>
      <p:sp>
        <p:nvSpPr>
          <p:cNvPr id="3" name="Text Placeholder 2"/>
          <p:cNvSpPr>
            <a:spLocks noGrp="1"/>
          </p:cNvSpPr>
          <p:nvPr>
            <p:ph hasCustomPrompt="1" idx="1" type="body"/>
          </p:nvPr>
        </p:nvSpPr>
        <p:spPr>
          <a:xfrm>
            <a:off x="5027615" y="9457488"/>
            <a:ext cx="4704534" cy="3445711"/>
          </a:xfrm>
        </p:spPr>
        <p:txBody>
          <a:bodyPr/>
          <a:lstStyle>
            <a:lvl1pPr indent="0" marL="0">
              <a:buNone/>
              <a:defRPr sz="2800">
                <a:solidFill>
                  <a:schemeClr val="tx1">
                    <a:tint val="75000"/>
                  </a:schemeClr>
                </a:solidFill>
              </a:defRPr>
            </a:lvl1pPr>
            <a:lvl2pPr indent="0" marL="914354">
              <a:buNone/>
              <a:defRPr sz="4000">
                <a:solidFill>
                  <a:schemeClr val="tx1">
                    <a:tint val="75000"/>
                  </a:schemeClr>
                </a:solidFill>
              </a:defRPr>
            </a:lvl2pPr>
            <a:lvl3pPr indent="0" marL="1828709">
              <a:buNone/>
              <a:defRPr sz="3600">
                <a:solidFill>
                  <a:schemeClr val="tx1">
                    <a:tint val="75000"/>
                  </a:schemeClr>
                </a:solidFill>
              </a:defRPr>
            </a:lvl3pPr>
            <a:lvl4pPr indent="0" marL="2743063">
              <a:buNone/>
              <a:defRPr sz="3200">
                <a:solidFill>
                  <a:schemeClr val="tx1">
                    <a:tint val="75000"/>
                  </a:schemeClr>
                </a:solidFill>
              </a:defRPr>
            </a:lvl4pPr>
            <a:lvl5pPr indent="0" marL="3657417">
              <a:buNone/>
              <a:defRPr sz="3200">
                <a:solidFill>
                  <a:schemeClr val="tx1">
                    <a:tint val="75000"/>
                  </a:schemeClr>
                </a:solidFill>
              </a:defRPr>
            </a:lvl5pPr>
            <a:lvl6pPr indent="0" marL="4571771">
              <a:buNone/>
              <a:defRPr sz="3200">
                <a:solidFill>
                  <a:schemeClr val="tx1">
                    <a:tint val="75000"/>
                  </a:schemeClr>
                </a:solidFill>
              </a:defRPr>
            </a:lvl6pPr>
            <a:lvl7pPr indent="0" marL="5486126">
              <a:buNone/>
              <a:defRPr sz="3200">
                <a:solidFill>
                  <a:schemeClr val="tx1">
                    <a:tint val="75000"/>
                  </a:schemeClr>
                </a:solidFill>
              </a:defRPr>
            </a:lvl7pPr>
            <a:lvl8pPr indent="0" marL="6400480">
              <a:buNone/>
              <a:defRPr sz="3200">
                <a:solidFill>
                  <a:schemeClr val="tx1">
                    <a:tint val="75000"/>
                  </a:schemeClr>
                </a:solidFill>
              </a:defRPr>
            </a:lvl8pPr>
            <a:lvl9pPr indent="0" marL="7314834">
              <a:buNone/>
              <a:defRPr sz="3200">
                <a:solidFill>
                  <a:schemeClr val="tx1">
                    <a:tint val="75000"/>
                  </a:schemeClr>
                </a:solidFill>
              </a:defRPr>
            </a:lvl9pPr>
          </a:lstStyle>
          <a:p>
            <a:pPr lvl="0"/>
            <a:r>
              <a:rPr dirty="0" lang="pl-PL" noProof="0"/>
              <a:t>Podtytuł</a:t>
            </a:r>
          </a:p>
        </p:txBody>
      </p:sp>
      <p:sp>
        <p:nvSpPr>
          <p:cNvPr id="4" name="Picture Placeholder 6">
            <a:extLst>
              <a:ext uri="{FF2B5EF4-FFF2-40B4-BE49-F238E27FC236}">
                <a16:creationId xmlns:a16="http://schemas.microsoft.com/office/drawing/2014/main" xmlns="" id="{CB2138B8-FD88-E49D-4583-99CB4D3513E3}"/>
              </a:ext>
            </a:extLst>
          </p:cNvPr>
          <p:cNvSpPr>
            <a:spLocks noGrp="1"/>
          </p:cNvSpPr>
          <p:nvPr>
            <p:ph idx="15" sz="quarter" type="pic"/>
          </p:nvPr>
        </p:nvSpPr>
        <p:spPr>
          <a:xfrm>
            <a:off x="4872036" y="4591050"/>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5" name="Picture Placeholder 6">
            <a:extLst>
              <a:ext uri="{FF2B5EF4-FFF2-40B4-BE49-F238E27FC236}">
                <a16:creationId xmlns:a16="http://schemas.microsoft.com/office/drawing/2014/main" xmlns="" id="{1E4C4E5B-6637-2D68-C23A-40B4316444F3}"/>
              </a:ext>
            </a:extLst>
          </p:cNvPr>
          <p:cNvSpPr>
            <a:spLocks noGrp="1"/>
          </p:cNvSpPr>
          <p:nvPr>
            <p:ph idx="16" sz="quarter" type="pic"/>
          </p:nvPr>
        </p:nvSpPr>
        <p:spPr>
          <a:xfrm>
            <a:off x="9744073" y="19050"/>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8" name="Picture Placeholder 6">
            <a:extLst>
              <a:ext uri="{FF2B5EF4-FFF2-40B4-BE49-F238E27FC236}">
                <a16:creationId xmlns:a16="http://schemas.microsoft.com/office/drawing/2014/main" xmlns="" id="{DA1AB46A-97CB-C3C6-B0DC-A32AB2B777A4}"/>
              </a:ext>
            </a:extLst>
          </p:cNvPr>
          <p:cNvSpPr>
            <a:spLocks noGrp="1"/>
          </p:cNvSpPr>
          <p:nvPr>
            <p:ph idx="17" sz="quarter" type="pic"/>
          </p:nvPr>
        </p:nvSpPr>
        <p:spPr>
          <a:xfrm>
            <a:off x="14630398" y="4591050"/>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9" name="Picture Placeholder 6">
            <a:extLst>
              <a:ext uri="{FF2B5EF4-FFF2-40B4-BE49-F238E27FC236}">
                <a16:creationId xmlns:a16="http://schemas.microsoft.com/office/drawing/2014/main" xmlns="" id="{DBEACF85-7256-B0AC-0E4E-B26FFD79A359}"/>
              </a:ext>
            </a:extLst>
          </p:cNvPr>
          <p:cNvSpPr>
            <a:spLocks noGrp="1"/>
          </p:cNvSpPr>
          <p:nvPr>
            <p:ph idx="18" sz="quarter" type="pic"/>
          </p:nvPr>
        </p:nvSpPr>
        <p:spPr>
          <a:xfrm>
            <a:off x="19516723" y="19050"/>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1" name="Picture Placeholder 6">
            <a:extLst>
              <a:ext uri="{FF2B5EF4-FFF2-40B4-BE49-F238E27FC236}">
                <a16:creationId xmlns:a16="http://schemas.microsoft.com/office/drawing/2014/main" xmlns="" id="{5120061D-DB05-B838-5AF4-874D7725EB4E}"/>
              </a:ext>
            </a:extLst>
          </p:cNvPr>
          <p:cNvSpPr>
            <a:spLocks noGrp="1"/>
          </p:cNvSpPr>
          <p:nvPr>
            <p:ph idx="20" sz="quarter" type="pic"/>
          </p:nvPr>
        </p:nvSpPr>
        <p:spPr>
          <a:xfrm>
            <a:off x="9744073" y="9148763"/>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2" name="Picture Placeholder 6">
            <a:extLst>
              <a:ext uri="{FF2B5EF4-FFF2-40B4-BE49-F238E27FC236}">
                <a16:creationId xmlns:a16="http://schemas.microsoft.com/office/drawing/2014/main" xmlns="" id="{4DC1A0C4-C63C-7116-674A-BEBCAFFC3672}"/>
              </a:ext>
            </a:extLst>
          </p:cNvPr>
          <p:cNvSpPr>
            <a:spLocks noGrp="1"/>
          </p:cNvSpPr>
          <p:nvPr>
            <p:ph idx="21" sz="quarter" type="pic"/>
          </p:nvPr>
        </p:nvSpPr>
        <p:spPr>
          <a:xfrm>
            <a:off x="19516723" y="9148763"/>
            <a:ext cx="4874400" cy="4572000"/>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pic>
        <p:nvPicPr>
          <p:cNvPr id="7" name="image-2-2.png">
            <a:extLst>
              <a:ext uri="{FF2B5EF4-FFF2-40B4-BE49-F238E27FC236}">
                <a16:creationId xmlns:a16="http://schemas.microsoft.com/office/drawing/2014/main" xmlns="" id="{C57D1AF3-FAC6-1C3C-A18C-A8DA8B777A20}"/>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634646300"/>
      </p:ext>
    </p:extLst>
  </p:cSld>
  <p:clrMapOvr>
    <a:masterClrMapping/>
  </p:clrMapOvr>
</p:sldLayout>
</file>

<file path=ppt/slideLayouts/slideLayout21.xml><?xml version="1.0" encoding="utf-8"?>
<p:sldLayout xmlns:p="http://schemas.openxmlformats.org/presentationml/2006/main" xmlns:a="http://schemas.openxmlformats.org/drawingml/2006/main" xmlns:r="http://schemas.openxmlformats.org/officeDocument/2006/relationships" preserve="1" userDrawn="1">
  <p:cSld name="4_Layout 16">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12801" y="2335975"/>
            <a:ext cx="12828587" cy="1620838"/>
          </a:xfrm>
        </p:spPr>
        <p:txBody>
          <a:bodyPr anchor="b">
            <a:normAutofit/>
          </a:bodyPr>
          <a:lstStyle>
            <a:lvl1pPr>
              <a:defRPr sz="4000"/>
            </a:lvl1pPr>
          </a:lstStyle>
          <a:p>
            <a:r>
              <a:rPr dirty="0" lang="pl-PL" noProof="0"/>
              <a:t>Kliknij, aby dodać tytuł</a:t>
            </a:r>
          </a:p>
        </p:txBody>
      </p:sp>
      <p:sp>
        <p:nvSpPr>
          <p:cNvPr id="3" name="Text Placeholder 2"/>
          <p:cNvSpPr>
            <a:spLocks noGrp="1"/>
          </p:cNvSpPr>
          <p:nvPr>
            <p:ph hasCustomPrompt="1" idx="1" type="body"/>
          </p:nvPr>
        </p:nvSpPr>
        <p:spPr>
          <a:xfrm>
            <a:off x="812801" y="4167939"/>
            <a:ext cx="12828587" cy="1556586"/>
          </a:xfrm>
        </p:spPr>
        <p:txBody>
          <a:bodyPr/>
          <a:lstStyle>
            <a:lvl1pPr indent="0" marL="0">
              <a:buNone/>
              <a:defRPr sz="2800">
                <a:solidFill>
                  <a:schemeClr val="tx1">
                    <a:tint val="75000"/>
                  </a:schemeClr>
                </a:solidFill>
              </a:defRPr>
            </a:lvl1pPr>
            <a:lvl2pPr indent="0" marL="914354">
              <a:buNone/>
              <a:defRPr sz="4000">
                <a:solidFill>
                  <a:schemeClr val="tx1">
                    <a:tint val="75000"/>
                  </a:schemeClr>
                </a:solidFill>
              </a:defRPr>
            </a:lvl2pPr>
            <a:lvl3pPr indent="0" marL="1828709">
              <a:buNone/>
              <a:defRPr sz="3600">
                <a:solidFill>
                  <a:schemeClr val="tx1">
                    <a:tint val="75000"/>
                  </a:schemeClr>
                </a:solidFill>
              </a:defRPr>
            </a:lvl3pPr>
            <a:lvl4pPr indent="0" marL="2743063">
              <a:buNone/>
              <a:defRPr sz="3200">
                <a:solidFill>
                  <a:schemeClr val="tx1">
                    <a:tint val="75000"/>
                  </a:schemeClr>
                </a:solidFill>
              </a:defRPr>
            </a:lvl4pPr>
            <a:lvl5pPr indent="0" marL="3657417">
              <a:buNone/>
              <a:defRPr sz="3200">
                <a:solidFill>
                  <a:schemeClr val="tx1">
                    <a:tint val="75000"/>
                  </a:schemeClr>
                </a:solidFill>
              </a:defRPr>
            </a:lvl5pPr>
            <a:lvl6pPr indent="0" marL="4571771">
              <a:buNone/>
              <a:defRPr sz="3200">
                <a:solidFill>
                  <a:schemeClr val="tx1">
                    <a:tint val="75000"/>
                  </a:schemeClr>
                </a:solidFill>
              </a:defRPr>
            </a:lvl6pPr>
            <a:lvl7pPr indent="0" marL="5486126">
              <a:buNone/>
              <a:defRPr sz="3200">
                <a:solidFill>
                  <a:schemeClr val="tx1">
                    <a:tint val="75000"/>
                  </a:schemeClr>
                </a:solidFill>
              </a:defRPr>
            </a:lvl7pPr>
            <a:lvl8pPr indent="0" marL="6400480">
              <a:buNone/>
              <a:defRPr sz="3200">
                <a:solidFill>
                  <a:schemeClr val="tx1">
                    <a:tint val="75000"/>
                  </a:schemeClr>
                </a:solidFill>
              </a:defRPr>
            </a:lvl8pPr>
            <a:lvl9pPr indent="0" marL="7314834">
              <a:buNone/>
              <a:defRPr sz="3200">
                <a:solidFill>
                  <a:schemeClr val="tx1">
                    <a:tint val="75000"/>
                  </a:schemeClr>
                </a:solidFill>
              </a:defRPr>
            </a:lvl9pPr>
          </a:lstStyle>
          <a:p>
            <a:pPr lvl="0"/>
            <a:r>
              <a:rPr dirty="0" lang="pl-PL" noProof="0"/>
              <a:t>Podtytuł</a:t>
            </a:r>
          </a:p>
        </p:txBody>
      </p:sp>
      <p:sp>
        <p:nvSpPr>
          <p:cNvPr id="8" name="Picture Placeholder 6">
            <a:extLst>
              <a:ext uri="{FF2B5EF4-FFF2-40B4-BE49-F238E27FC236}">
                <a16:creationId xmlns:a16="http://schemas.microsoft.com/office/drawing/2014/main" xmlns="" id="{DA1AB46A-97CB-C3C6-B0DC-A32AB2B777A4}"/>
              </a:ext>
            </a:extLst>
          </p:cNvPr>
          <p:cNvSpPr>
            <a:spLocks noGrp="1"/>
          </p:cNvSpPr>
          <p:nvPr>
            <p:ph idx="17" sz="quarter" type="pic"/>
          </p:nvPr>
        </p:nvSpPr>
        <p:spPr>
          <a:xfrm>
            <a:off x="14630398" y="-2381"/>
            <a:ext cx="4874400" cy="13720763"/>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9" name="Picture Placeholder 6">
            <a:extLst>
              <a:ext uri="{FF2B5EF4-FFF2-40B4-BE49-F238E27FC236}">
                <a16:creationId xmlns:a16="http://schemas.microsoft.com/office/drawing/2014/main" xmlns="" id="{DBEACF85-7256-B0AC-0E4E-B26FFD79A359}"/>
              </a:ext>
            </a:extLst>
          </p:cNvPr>
          <p:cNvSpPr>
            <a:spLocks noGrp="1"/>
          </p:cNvSpPr>
          <p:nvPr>
            <p:ph idx="18" sz="quarter" type="pic"/>
          </p:nvPr>
        </p:nvSpPr>
        <p:spPr>
          <a:xfrm>
            <a:off x="19516723" y="-2381"/>
            <a:ext cx="4874400" cy="13720763"/>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sp>
        <p:nvSpPr>
          <p:cNvPr id="12" name="Picture Placeholder 6">
            <a:extLst>
              <a:ext uri="{FF2B5EF4-FFF2-40B4-BE49-F238E27FC236}">
                <a16:creationId xmlns:a16="http://schemas.microsoft.com/office/drawing/2014/main" xmlns="" id="{4DC1A0C4-C63C-7116-674A-BEBCAFFC3672}"/>
              </a:ext>
            </a:extLst>
          </p:cNvPr>
          <p:cNvSpPr>
            <a:spLocks noGrp="1"/>
          </p:cNvSpPr>
          <p:nvPr>
            <p:ph idx="21" sz="quarter" type="pic"/>
          </p:nvPr>
        </p:nvSpPr>
        <p:spPr>
          <a:xfrm>
            <a:off x="9755998" y="-2381"/>
            <a:ext cx="4874400" cy="13720763"/>
          </a:xfrm>
          <a:solidFill>
            <a:schemeClr val="accent1">
              <a:lumMod val="60000"/>
              <a:lumOff val="40000"/>
            </a:schemeClr>
          </a:solidFill>
          <a:ln>
            <a:noFill/>
          </a:ln>
        </p:spPr>
        <p:txBody>
          <a:bodyPr anchor="ctr"/>
          <a:lstStyle>
            <a:lvl1pPr algn="ctr">
              <a:defRPr>
                <a:solidFill>
                  <a:schemeClr val="bg1"/>
                </a:solidFill>
              </a:defRPr>
            </a:lvl1pPr>
          </a:lstStyle>
          <a:p>
            <a:r>
              <a:rPr lang="pl-PL" smtClean="0"/>
              <a:t>Kliknij ikonę, aby dodać obraz</a:t>
            </a:r>
            <a:endParaRPr lang="en-GB"/>
          </a:p>
        </p:txBody>
      </p:sp>
      <p:pic>
        <p:nvPicPr>
          <p:cNvPr id="4" name="image-2-2.png">
            <a:extLst>
              <a:ext uri="{FF2B5EF4-FFF2-40B4-BE49-F238E27FC236}">
                <a16:creationId xmlns:a16="http://schemas.microsoft.com/office/drawing/2014/main" xmlns="" id="{6CF2016F-6E5F-C21B-AA6F-836F45CA0764}"/>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12801" y="12676891"/>
            <a:ext cx="2579387" cy="452618"/>
          </a:xfrm>
          <a:prstGeom prst="rect">
            <a:avLst/>
          </a:prstGeom>
          <a:ln w="12700">
            <a:miter lim="400000"/>
          </a:ln>
        </p:spPr>
      </p:pic>
    </p:spTree>
    <p:extLst>
      <p:ext uri="{BB962C8B-B14F-4D97-AF65-F5344CB8AC3E}">
        <p14:creationId xmlns:p14="http://schemas.microsoft.com/office/powerpoint/2010/main" xmlns="" val="3886172425"/>
      </p:ext>
    </p:extLst>
  </p:cSld>
  <p:clrMapOvr>
    <a:masterClrMapping/>
  </p:clrMapOvr>
</p:sldLayout>
</file>

<file path=ppt/slideLayouts/slideLayout22.xml><?xml version="1.0" encoding="utf-8"?>
<p:sldLayout xmlns:p="http://schemas.openxmlformats.org/presentationml/2006/main" xmlns:a="http://schemas.openxmlformats.org/drawingml/2006/main" xmlns:r="http://schemas.openxmlformats.org/officeDocument/2006/relationships" preserve="1" type="titleOnly">
  <p:cSld name="Layout 17">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27089" y="1140747"/>
            <a:ext cx="12814299" cy="1183353"/>
          </a:xfrm>
        </p:spPr>
        <p:txBody>
          <a:bodyPr/>
          <a:lstStyle/>
          <a:p>
            <a:r>
              <a:rPr dirty="0" lang="pl-PL" noProof="0"/>
              <a:t>Kliknij, aby dodać tytuł</a:t>
            </a:r>
            <a:endParaRPr dirty="0" lang="en-US"/>
          </a:p>
        </p:txBody>
      </p:sp>
      <p:sp>
        <p:nvSpPr>
          <p:cNvPr id="3" name="Slide Number Placeholder 5">
            <a:extLst>
              <a:ext uri="{FF2B5EF4-FFF2-40B4-BE49-F238E27FC236}">
                <a16:creationId xmlns:a16="http://schemas.microsoft.com/office/drawing/2014/main" xmlns="" id="{C26A695F-58C0-81AE-4963-093A4A11BEBC}"/>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4" name="image-2-2.png">
            <a:extLst>
              <a:ext uri="{FF2B5EF4-FFF2-40B4-BE49-F238E27FC236}">
                <a16:creationId xmlns:a16="http://schemas.microsoft.com/office/drawing/2014/main" xmlns="" id="{E24D40D9-3899-5976-34D2-398E8AA5ABAD}"/>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764801632"/>
      </p:ext>
    </p:extLst>
  </p:cSld>
  <p:clrMapOvr>
    <a:masterClrMapping/>
  </p:clrMapOvr>
</p:sldLayout>
</file>

<file path=ppt/slideLayouts/slideLayout23.xml><?xml version="1.0" encoding="utf-8"?>
<p:sldLayout xmlns:p="http://schemas.openxmlformats.org/presentationml/2006/main" xmlns:a="http://schemas.openxmlformats.org/drawingml/2006/main" xmlns:r="http://schemas.openxmlformats.org/officeDocument/2006/relationships" preserve="1" type="blank">
  <p:cSld name="Pusty">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xmlns="" id="{70BDE10C-7257-8ED5-4EA7-FA7D123BD7E3}"/>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3" name="image-2-2.png">
            <a:extLst>
              <a:ext uri="{FF2B5EF4-FFF2-40B4-BE49-F238E27FC236}">
                <a16:creationId xmlns:a16="http://schemas.microsoft.com/office/drawing/2014/main" xmlns="" id="{C2D30CC0-293B-CC75-EB55-FF4B7F1B29CD}"/>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3148851263"/>
      </p:ext>
    </p:extLst>
  </p:cSld>
  <p:clrMapOvr>
    <a:masterClrMapping/>
  </p:clrMapOvr>
</p:sldLayout>
</file>

<file path=ppt/slideLayouts/slideLayout3.xml><?xml version="1.0" encoding="utf-8"?>
<p:sldLayout xmlns:p="http://schemas.openxmlformats.org/presentationml/2006/main" xmlns:a="http://schemas.openxmlformats.org/drawingml/2006/main" xmlns:r="http://schemas.openxmlformats.org/officeDocument/2006/relationships" preserve="1" type="obj">
  <p:cSld name="Layout 1">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27087" y="1141165"/>
            <a:ext cx="11261726" cy="805110"/>
          </a:xfrm>
        </p:spPr>
        <p:txBody>
          <a:bodyPr/>
          <a:lstStyle>
            <a:lvl1pPr>
              <a:defRPr baseline="0" cap="none"/>
            </a:lvl1pPr>
          </a:lstStyle>
          <a:p>
            <a:r>
              <a:rPr dirty="0" lang="pl-PL" noProof="0"/>
              <a:t>Kliknij, aby dodać tytuł</a:t>
            </a:r>
          </a:p>
        </p:txBody>
      </p:sp>
      <p:sp>
        <p:nvSpPr>
          <p:cNvPr id="3" name="Content Placeholder 2"/>
          <p:cNvSpPr>
            <a:spLocks noGrp="1"/>
          </p:cNvSpPr>
          <p:nvPr>
            <p:ph hasCustomPrompt="1" idx="1"/>
          </p:nvPr>
        </p:nvSpPr>
        <p:spPr>
          <a:xfrm>
            <a:off x="2464562" y="2432253"/>
            <a:ext cx="9636125" cy="9715298"/>
          </a:xfrm>
        </p:spPr>
        <p:txBody>
          <a:bodyPr/>
          <a:lstStyle>
            <a:lvl1pPr>
              <a:defRPr>
                <a:solidFill>
                  <a:schemeClr val="bg1"/>
                </a:solidFill>
              </a:defRPr>
            </a:lvl1pPr>
            <a:lvl2pPr>
              <a:defRPr sz="1800"/>
            </a:lvl2pPr>
            <a:lvl3pPr>
              <a:defRPr sz="1800"/>
            </a:lvl3pPr>
            <a:lvl4pPr>
              <a:defRPr sz="1800"/>
            </a:lvl4pPr>
            <a:lvl5pPr>
              <a:defRPr sz="1800"/>
            </a:lvl5pPr>
          </a:lstStyle>
          <a:p>
            <a:pPr lvl="0"/>
            <a:r>
              <a:rPr dirty="0" lang="pl-PL" noProof="0"/>
              <a:t>Dodaj treści tutaj</a:t>
            </a:r>
          </a:p>
        </p:txBody>
      </p:sp>
      <p:sp>
        <p:nvSpPr>
          <p:cNvPr id="7" name="Slide Number Placeholder 5">
            <a:extLst>
              <a:ext uri="{FF2B5EF4-FFF2-40B4-BE49-F238E27FC236}">
                <a16:creationId xmlns:a16="http://schemas.microsoft.com/office/drawing/2014/main" xmlns="" id="{855287FE-C8C6-1C5D-78CB-29C3F7655AB1}"/>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5" name="image-2-2.png">
            <a:extLst>
              <a:ext uri="{FF2B5EF4-FFF2-40B4-BE49-F238E27FC236}">
                <a16:creationId xmlns:a16="http://schemas.microsoft.com/office/drawing/2014/main" xmlns="" id="{A9AE5473-E3DA-2F07-624C-3D0DD4EE45E4}"/>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3725289237"/>
      </p:ext>
    </p:extLst>
  </p:cSld>
  <p:clrMapOvr>
    <a:masterClrMapping/>
  </p:clrMapOvr>
  <p:timing>
    <p:tnLst>
      <p:par>
        <p:cTn dur="indefinite" id="1" nodeType="tmRoot" restart="never"/>
      </p:par>
    </p:tnLst>
  </p:timing>
</p:sldLayout>
</file>

<file path=ppt/slideLayouts/slideLayout4.xml><?xml version="1.0" encoding="utf-8"?>
<p:sldLayout xmlns:p="http://schemas.openxmlformats.org/presentationml/2006/main" xmlns:a="http://schemas.openxmlformats.org/drawingml/2006/main" xmlns:r="http://schemas.openxmlformats.org/officeDocument/2006/relationships" preserve="1" userDrawn="1">
  <p:cSld name="Layout 2">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ECAFC175-355A-7FA2-5A91-D46EE7FFFF33}"/>
              </a:ext>
            </a:extLst>
          </p:cNvPr>
          <p:cNvSpPr>
            <a:spLocks noGrp="1"/>
          </p:cNvSpPr>
          <p:nvPr>
            <p:ph idx="15" sz="quarter" type="pic"/>
          </p:nvPr>
        </p:nvSpPr>
        <p:spPr>
          <a:xfrm>
            <a:off x="0" y="0"/>
            <a:ext cx="7429500" cy="13716000"/>
          </a:xfrm>
          <a:solidFill>
            <a:schemeClr val="bg1">
              <a:lumMod val="95000"/>
            </a:schemeClr>
          </a:solidFill>
        </p:spPr>
        <p:txBody>
          <a:bodyPr anchor="ctr"/>
          <a:lstStyle>
            <a:lvl1pPr algn="ctr">
              <a:defRPr sz="1200">
                <a:solidFill>
                  <a:schemeClr val="bg1">
                    <a:lumMod val="50000"/>
                  </a:schemeClr>
                </a:solidFill>
              </a:defRPr>
            </a:lvl1pPr>
          </a:lstStyle>
          <a:p>
            <a:r>
              <a:rPr lang="pl-PL" smtClean="0"/>
              <a:t>Kliknij ikonę, aby dodać obraz</a:t>
            </a:r>
            <a:endParaRPr dirty="0" lang="pl-PL"/>
          </a:p>
        </p:txBody>
      </p:sp>
      <p:sp>
        <p:nvSpPr>
          <p:cNvPr id="2" name="Title 1"/>
          <p:cNvSpPr>
            <a:spLocks noGrp="1"/>
          </p:cNvSpPr>
          <p:nvPr>
            <p:ph hasCustomPrompt="1" type="title"/>
          </p:nvPr>
        </p:nvSpPr>
        <p:spPr>
          <a:xfrm>
            <a:off x="9093994" y="1135817"/>
            <a:ext cx="11165682" cy="810458"/>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9085263" y="2396334"/>
            <a:ext cx="11165682" cy="2950365"/>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Muzeum Narodowe w Krakowie to bez wątpienia jedno z najbardziej wyjątkowych miejsc w Polsce. To instytucja o bogatej historii i wyjątkowym dziedzictwie, która od 1879 roku, kiedy to została założona uchwałą Rady Miasta Krakowa, przyciąga zarówno miłośników sztuki, jak i osoby zainteresowane historią i kulturą kraju.</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10747745" y="5515446"/>
            <a:ext cx="4547818" cy="6643979"/>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Muzeum Narodowe w Krakowie jest najstarszym i największym muzeum o przymiotniku "narodowe" w nazwie w Polsce. Do końca I wojny światowej było jedynym dużym muzeum dostępnym dla publiczności na ziemiach polskich, a dziś pozostaje placówką o największej liczbie kolekcji, budynków i stałych galerii. Bogactwo jego zbiorów, które obejmuje ponad 900 tysięcy eksponatów, stanowi prawdziwy skarb kultury polskiej i światowej.</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15701962" y="5515446"/>
            <a:ext cx="4557713" cy="6643979"/>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Muzeum Narodowe w Krakowie skupia się na upowszechnianiu zarówno sztuki polskiej, jak i zagranicznej. Posiada dwanaście oddziałów, z których główną siedzibą jest Gmach Główny przy alei 3 Maja 1. To miejsce, gdzie można odnaleźć Galerię Rzemiosła Artystycznego oraz XX + XXI Galerię Sztuki Polskiej. W Gmachu Głównym organizowane są również zajęcia edukacyjne, konferencje, seminaria i liczne wystawy czasowe, przyciągając zwiedzających z całego świata.</a:t>
            </a:r>
          </a:p>
        </p:txBody>
      </p:sp>
      <p:sp>
        <p:nvSpPr>
          <p:cNvPr id="4" name="Slide Number Placeholder 5">
            <a:extLst>
              <a:ext uri="{FF2B5EF4-FFF2-40B4-BE49-F238E27FC236}">
                <a16:creationId xmlns:a16="http://schemas.microsoft.com/office/drawing/2014/main" xmlns="" id="{04C0EEF0-4BA7-B84E-F0E4-39EBE0843E38}"/>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1699EE2E-9319-3CB3-5F78-B3984AE2990B}"/>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2070089201"/>
      </p:ext>
    </p:extLst>
  </p:cSld>
  <p:clrMapOvr>
    <a:masterClrMapping/>
  </p:clrMapOvr>
  <p:timing>
    <p:tnLst>
      <p:par>
        <p:cTn dur="indefinite" id="1" nodeType="tmRoot" restart="never"/>
      </p:par>
    </p:tnLst>
  </p:timing>
</p:sldLayout>
</file>

<file path=ppt/slideLayouts/slideLayout5.xml><?xml version="1.0" encoding="utf-8"?>
<p:sldLayout xmlns:p="http://schemas.openxmlformats.org/presentationml/2006/main" xmlns:a="http://schemas.openxmlformats.org/drawingml/2006/main" xmlns:r="http://schemas.openxmlformats.org/officeDocument/2006/relationships" preserve="1" userDrawn="1">
  <p:cSld name="Layout 3">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ECAFC175-355A-7FA2-5A91-D46EE7FFFF33}"/>
              </a:ext>
            </a:extLst>
          </p:cNvPr>
          <p:cNvSpPr>
            <a:spLocks noGrp="1"/>
          </p:cNvSpPr>
          <p:nvPr>
            <p:ph idx="15" sz="quarter" type="pic"/>
          </p:nvPr>
        </p:nvSpPr>
        <p:spPr>
          <a:xfrm>
            <a:off x="17357725" y="0"/>
            <a:ext cx="7024688" cy="13716000"/>
          </a:xfrm>
          <a:solidFill>
            <a:schemeClr val="bg1">
              <a:lumMod val="95000"/>
            </a:schemeClr>
          </a:solidFill>
        </p:spPr>
        <p:txBody>
          <a:bodyPr anchor="ctr"/>
          <a:lstStyle>
            <a:lvl1pPr algn="ctr">
              <a:defRPr sz="1200">
                <a:solidFill>
                  <a:schemeClr val="bg1">
                    <a:lumMod val="50000"/>
                  </a:schemeClr>
                </a:solidFill>
              </a:defRPr>
            </a:lvl1pPr>
          </a:lstStyle>
          <a:p>
            <a:r>
              <a:rPr lang="pl-PL" smtClean="0"/>
              <a:t>Kliknij ikonę, aby dodać obraz</a:t>
            </a:r>
            <a:endParaRPr dirty="0" lang="pl-PL"/>
          </a:p>
        </p:txBody>
      </p:sp>
      <p:sp>
        <p:nvSpPr>
          <p:cNvPr id="2" name="Title 1"/>
          <p:cNvSpPr>
            <a:spLocks noGrp="1"/>
          </p:cNvSpPr>
          <p:nvPr>
            <p:ph hasCustomPrompt="1" type="title"/>
          </p:nvPr>
        </p:nvSpPr>
        <p:spPr>
          <a:xfrm>
            <a:off x="820296" y="1131767"/>
            <a:ext cx="11166918" cy="814508"/>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812800" y="2414755"/>
            <a:ext cx="11174413" cy="2561244"/>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7135" y="5510573"/>
            <a:ext cx="4545965" cy="6636977"/>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7434898" y="5510573"/>
            <a:ext cx="4552315" cy="6636977"/>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Slide Number Placeholder 5">
            <a:extLst>
              <a:ext uri="{FF2B5EF4-FFF2-40B4-BE49-F238E27FC236}">
                <a16:creationId xmlns:a16="http://schemas.microsoft.com/office/drawing/2014/main" xmlns="" id="{914AC762-DD5E-02E5-BE87-235C70E6C42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bg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C291C4AE-C6A7-19F6-333B-D5AB6EFEA973}"/>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3580862361"/>
      </p:ext>
    </p:extLst>
  </p:cSld>
  <p:clrMapOvr>
    <a:masterClrMapping/>
  </p:clrMapOvr>
</p:sldLayout>
</file>

<file path=ppt/slideLayouts/slideLayout6.xml><?xml version="1.0" encoding="utf-8"?>
<p:sldLayout xmlns:p="http://schemas.openxmlformats.org/presentationml/2006/main" xmlns:a="http://schemas.openxmlformats.org/drawingml/2006/main" xmlns:r="http://schemas.openxmlformats.org/officeDocument/2006/relationships" preserve="1" userDrawn="1">
  <p:cSld name="Layout 4">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ECAFC175-355A-7FA2-5A91-D46EE7FFFF33}"/>
              </a:ext>
            </a:extLst>
          </p:cNvPr>
          <p:cNvSpPr>
            <a:spLocks noGrp="1"/>
          </p:cNvSpPr>
          <p:nvPr>
            <p:ph idx="15" sz="quarter" type="pic"/>
          </p:nvPr>
        </p:nvSpPr>
        <p:spPr>
          <a:xfrm>
            <a:off x="17357725" y="0"/>
            <a:ext cx="7024688" cy="13716000"/>
          </a:xfrm>
          <a:solidFill>
            <a:schemeClr val="bg1">
              <a:lumMod val="95000"/>
            </a:schemeClr>
          </a:solidFill>
        </p:spPr>
        <p:txBody>
          <a:bodyPr anchor="ctr"/>
          <a:lstStyle>
            <a:lvl1pPr algn="ctr">
              <a:defRPr sz="1200">
                <a:solidFill>
                  <a:schemeClr val="bg1">
                    <a:lumMod val="50000"/>
                  </a:schemeClr>
                </a:solidFill>
              </a:defRPr>
            </a:lvl1pPr>
          </a:lstStyle>
          <a:p>
            <a:r>
              <a:rPr lang="pl-PL" smtClean="0"/>
              <a:t>Kliknij ikonę, aby dodać obraz</a:t>
            </a:r>
            <a:endParaRPr dirty="0" lang="pl-PL"/>
          </a:p>
        </p:txBody>
      </p:sp>
      <p:sp>
        <p:nvSpPr>
          <p:cNvPr id="2" name="Title 1"/>
          <p:cNvSpPr>
            <a:spLocks noGrp="1"/>
          </p:cNvSpPr>
          <p:nvPr>
            <p:ph hasCustomPrompt="1" type="title"/>
          </p:nvPr>
        </p:nvSpPr>
        <p:spPr>
          <a:xfrm>
            <a:off x="820295" y="1128939"/>
            <a:ext cx="11166918" cy="817335"/>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812801" y="2407632"/>
            <a:ext cx="11174412" cy="2561244"/>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83029" y="5510573"/>
            <a:ext cx="9504184" cy="6636977"/>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Slide Number Placeholder 5">
            <a:extLst>
              <a:ext uri="{FF2B5EF4-FFF2-40B4-BE49-F238E27FC236}">
                <a16:creationId xmlns:a16="http://schemas.microsoft.com/office/drawing/2014/main" xmlns="" id="{914AC762-DD5E-02E5-BE87-235C70E6C42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C291C4AE-C6A7-19F6-333B-D5AB6EFEA973}"/>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850617201"/>
      </p:ext>
    </p:extLst>
  </p:cSld>
  <p:clrMapOvr>
    <a:masterClrMapping/>
  </p:clrMapOvr>
</p:sldLayout>
</file>

<file path=ppt/slideLayouts/slideLayout7.xml><?xml version="1.0" encoding="utf-8"?>
<p:sldLayout xmlns:p="http://schemas.openxmlformats.org/presentationml/2006/main" xmlns:a="http://schemas.openxmlformats.org/drawingml/2006/main" xmlns:r="http://schemas.openxmlformats.org/officeDocument/2006/relationships" preserve="1" userDrawn="1">
  <p:cSld name="Layout 5">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ECAFC175-355A-7FA2-5A91-D46EE7FFFF33}"/>
              </a:ext>
            </a:extLst>
          </p:cNvPr>
          <p:cNvSpPr>
            <a:spLocks noGrp="1"/>
          </p:cNvSpPr>
          <p:nvPr>
            <p:ph idx="15" sz="quarter" type="pic"/>
          </p:nvPr>
        </p:nvSpPr>
        <p:spPr>
          <a:xfrm>
            <a:off x="12395201" y="0"/>
            <a:ext cx="11987211" cy="13716000"/>
          </a:xfrm>
          <a:solidFill>
            <a:schemeClr val="bg1">
              <a:lumMod val="95000"/>
            </a:schemeClr>
          </a:solidFill>
        </p:spPr>
        <p:txBody>
          <a:bodyPr anchor="ctr"/>
          <a:lstStyle>
            <a:lvl1pPr algn="ctr">
              <a:defRPr sz="1200">
                <a:solidFill>
                  <a:schemeClr val="bg1">
                    <a:lumMod val="50000"/>
                  </a:schemeClr>
                </a:solidFill>
              </a:defRPr>
            </a:lvl1pPr>
          </a:lstStyle>
          <a:p>
            <a:r>
              <a:rPr lang="pl-PL" smtClean="0"/>
              <a:t>Kliknij ikonę, aby dodać obraz</a:t>
            </a:r>
            <a:endParaRPr dirty="0" lang="pl-PL"/>
          </a:p>
        </p:txBody>
      </p:sp>
      <p:sp>
        <p:nvSpPr>
          <p:cNvPr id="2" name="Title 1"/>
          <p:cNvSpPr>
            <a:spLocks noGrp="1"/>
          </p:cNvSpPr>
          <p:nvPr>
            <p:ph hasCustomPrompt="1" type="title"/>
          </p:nvPr>
        </p:nvSpPr>
        <p:spPr>
          <a:xfrm>
            <a:off x="820295" y="1130751"/>
            <a:ext cx="11174413" cy="815523"/>
          </a:xfrm>
        </p:spPr>
        <p:txBody>
          <a:bodyPr>
            <a:normAutofit/>
          </a:bodyPr>
          <a:lstStyle>
            <a:lvl1pPr>
              <a:defRPr sz="4000"/>
            </a:lvl1pPr>
          </a:lstStyle>
          <a:p>
            <a:r>
              <a:rPr dirty="0" lang="pl-PL" noProof="0"/>
              <a:t>Kliknij, aby dodać tytuł</a:t>
            </a:r>
          </a:p>
        </p:txBody>
      </p:sp>
      <p:sp>
        <p:nvSpPr>
          <p:cNvPr id="3" name="Content Placeholder 2"/>
          <p:cNvSpPr>
            <a:spLocks noGrp="1"/>
          </p:cNvSpPr>
          <p:nvPr>
            <p:ph hasCustomPrompt="1" idx="1"/>
          </p:nvPr>
        </p:nvSpPr>
        <p:spPr>
          <a:xfrm>
            <a:off x="812799" y="2410171"/>
            <a:ext cx="11174413" cy="2455503"/>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5576" y="5510573"/>
            <a:ext cx="9511636" cy="6636977"/>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Slide Number Placeholder 5">
            <a:extLst>
              <a:ext uri="{FF2B5EF4-FFF2-40B4-BE49-F238E27FC236}">
                <a16:creationId xmlns:a16="http://schemas.microsoft.com/office/drawing/2014/main" xmlns="" id="{914AC762-DD5E-02E5-BE87-235C70E6C426}"/>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pic>
        <p:nvPicPr>
          <p:cNvPr id="6" name="image-2-2.png">
            <a:extLst>
              <a:ext uri="{FF2B5EF4-FFF2-40B4-BE49-F238E27FC236}">
                <a16:creationId xmlns:a16="http://schemas.microsoft.com/office/drawing/2014/main" xmlns="" id="{0D20CD19-0AA3-894B-C0D3-C9908FD37717}"/>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321769069"/>
      </p:ext>
    </p:extLst>
  </p:cSld>
  <p:clrMapOvr>
    <a:masterClrMapping/>
  </p:clrMapOvr>
</p:sldLayout>
</file>

<file path=ppt/slideLayouts/slideLayout8.xml><?xml version="1.0" encoding="utf-8"?>
<p:sldLayout xmlns:p="http://schemas.openxmlformats.org/presentationml/2006/main" xmlns:a="http://schemas.openxmlformats.org/drawingml/2006/main" xmlns:r="http://schemas.openxmlformats.org/officeDocument/2006/relationships" preserve="1" userDrawn="1">
  <p:cSld name="Layout 6">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xmlns="" id="{93E89480-C11A-6718-BFD3-C1406B3977A3}"/>
              </a:ext>
            </a:extLst>
          </p:cNvPr>
          <p:cNvSpPr>
            <a:spLocks noGrp="1"/>
          </p:cNvSpPr>
          <p:nvPr>
            <p:ph hasCustomPrompt="1" idx="20" sz="quarter" type="pic"/>
          </p:nvPr>
        </p:nvSpPr>
        <p:spPr>
          <a:xfrm>
            <a:off x="17359313" y="0"/>
            <a:ext cx="7023100" cy="13716000"/>
          </a:xfrm>
          <a:solidFill>
            <a:schemeClr val="bg1">
              <a:lumMod val="95000"/>
            </a:schemeClr>
          </a:solidFill>
        </p:spPr>
        <p:txBody>
          <a:bodyPr anchor="ctr"/>
          <a:lstStyle>
            <a:lvl1pPr algn="ctr">
              <a:defRPr sz="1400">
                <a:solidFill>
                  <a:schemeClr val="bg1">
                    <a:lumMod val="50000"/>
                  </a:schemeClr>
                </a:solidFill>
              </a:defRPr>
            </a:lvl1pPr>
          </a:lstStyle>
          <a:p>
            <a:r>
              <a:rPr dirty="0" lang="pl-PL"/>
              <a:t>Kliknij ikonę, aby dodać obraz</a:t>
            </a:r>
          </a:p>
          <a:p>
            <a:endParaRPr dirty="0" lang="pl-PL"/>
          </a:p>
          <a:p>
            <a:endParaRPr dirty="0" lang="pl-PL"/>
          </a:p>
          <a:p>
            <a:r>
              <a:rPr dirty="0" lang="pl-PL"/>
              <a:t>↑</a:t>
            </a:r>
          </a:p>
        </p:txBody>
      </p:sp>
      <p:sp>
        <p:nvSpPr>
          <p:cNvPr id="2" name="Title 1"/>
          <p:cNvSpPr>
            <a:spLocks noGrp="1"/>
          </p:cNvSpPr>
          <p:nvPr>
            <p:ph hasCustomPrompt="1" type="title"/>
          </p:nvPr>
        </p:nvSpPr>
        <p:spPr>
          <a:xfrm>
            <a:off x="812800" y="1135584"/>
            <a:ext cx="12828586" cy="792000"/>
          </a:xfrm>
        </p:spPr>
        <p:txBody>
          <a:bodyPr>
            <a:normAutofit/>
          </a:bodyPr>
          <a:lstStyle>
            <a:lvl1pPr algn="l">
              <a:defRPr sz="4000"/>
            </a:lvl1pPr>
          </a:lstStyle>
          <a:p>
            <a:r>
              <a:rPr dirty="0" lang="pl-PL" noProof="0"/>
              <a:t>Kliknij, aby dodać tytuł</a:t>
            </a:r>
          </a:p>
        </p:txBody>
      </p:sp>
      <p:sp>
        <p:nvSpPr>
          <p:cNvPr id="3" name="Content Placeholder 2"/>
          <p:cNvSpPr>
            <a:spLocks noGrp="1"/>
          </p:cNvSpPr>
          <p:nvPr>
            <p:ph hasCustomPrompt="1" idx="1"/>
          </p:nvPr>
        </p:nvSpPr>
        <p:spPr>
          <a:xfrm>
            <a:off x="812803" y="2396639"/>
            <a:ext cx="12828586" cy="1816586"/>
          </a:xfrm>
        </p:spPr>
        <p:txBody>
          <a:bodyPr/>
          <a:lstStyle>
            <a:lvl1pPr>
              <a:defRPr b="1" dirty="0" kern="1200" lang="en-US"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Nasze Muzeum zabezpiecza, chroni, bada i eksponuje jeden z najcenniejszych zbiorów sztuki w Polsce. Przybliżamy wiedzę o kolekcji, zapraszamy wszystkich odbiorców do rozmowy o jej historii, znaczeniu i pięknie. Zwracamy uwagę na wyzwania dzisiejszego świata i chcemy je traktować jako motor napędzający rozwój i wdrażanie nowych rozwiązań.</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7135" y="5906181"/>
            <a:ext cx="4545964" cy="6241369"/>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7429500" y="5906181"/>
            <a:ext cx="4545014" cy="6241369"/>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Content Placeholder 2">
            <a:extLst>
              <a:ext uri="{FF2B5EF4-FFF2-40B4-BE49-F238E27FC236}">
                <a16:creationId xmlns:a16="http://schemas.microsoft.com/office/drawing/2014/main" xmlns="" id="{1902DEB2-4A04-4237-645E-37E063E0204C}"/>
              </a:ext>
            </a:extLst>
          </p:cNvPr>
          <p:cNvSpPr>
            <a:spLocks noGrp="1"/>
          </p:cNvSpPr>
          <p:nvPr>
            <p:ph hasCustomPrompt="1" idx="15"/>
          </p:nvPr>
        </p:nvSpPr>
        <p:spPr>
          <a:xfrm>
            <a:off x="12401235" y="5906182"/>
            <a:ext cx="4545014" cy="6241368"/>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66974" y="4662169"/>
            <a:ext cx="4556125" cy="1062355"/>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Stworzenie muzeum </a:t>
            </a:r>
            <a:br>
              <a:rPr dirty="0" lang="pl-PL" noProof="0"/>
            </a:br>
            <a:r>
              <a:rPr dirty="0" lang="pl-PL" noProof="0"/>
              <a:t>w pełni dostępnego</a:t>
            </a:r>
          </a:p>
        </p:txBody>
      </p:sp>
      <p:sp>
        <p:nvSpPr>
          <p:cNvPr id="11" name="Content Placeholder 2">
            <a:extLst>
              <a:ext uri="{FF2B5EF4-FFF2-40B4-BE49-F238E27FC236}">
                <a16:creationId xmlns:a16="http://schemas.microsoft.com/office/drawing/2014/main" xmlns="" id="{87763C31-1318-B864-F8C5-032050798993}"/>
              </a:ext>
            </a:extLst>
          </p:cNvPr>
          <p:cNvSpPr>
            <a:spLocks noGrp="1"/>
          </p:cNvSpPr>
          <p:nvPr>
            <p:ph hasCustomPrompt="1" idx="17"/>
          </p:nvPr>
        </p:nvSpPr>
        <p:spPr>
          <a:xfrm>
            <a:off x="7429500" y="4662169"/>
            <a:ext cx="4557713" cy="1062355"/>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Tworzenie muzeum </a:t>
            </a:r>
            <a:br>
              <a:rPr dirty="0" lang="pl-PL" noProof="0"/>
            </a:br>
            <a:r>
              <a:rPr dirty="0" lang="pl-PL" noProof="0"/>
              <a:t>opartego na współpracy</a:t>
            </a:r>
          </a:p>
        </p:txBody>
      </p:sp>
      <p:sp>
        <p:nvSpPr>
          <p:cNvPr id="12" name="Content Placeholder 2">
            <a:extLst>
              <a:ext uri="{FF2B5EF4-FFF2-40B4-BE49-F238E27FC236}">
                <a16:creationId xmlns:a16="http://schemas.microsoft.com/office/drawing/2014/main" xmlns="" id="{4D2D5B9C-143F-4F6D-8204-B7D762F497D5}"/>
              </a:ext>
            </a:extLst>
          </p:cNvPr>
          <p:cNvSpPr>
            <a:spLocks noGrp="1"/>
          </p:cNvSpPr>
          <p:nvPr>
            <p:ph hasCustomPrompt="1" idx="18"/>
          </p:nvPr>
        </p:nvSpPr>
        <p:spPr>
          <a:xfrm>
            <a:off x="12395201" y="4662169"/>
            <a:ext cx="4556124" cy="1062355"/>
          </a:xfrm>
        </p:spPr>
        <p:txBody>
          <a:bodyPr anchor="t"/>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Zrównoważony </a:t>
            </a:r>
            <a:br>
              <a:rPr dirty="0" lang="pl-PL" noProof="0"/>
            </a:br>
            <a:r>
              <a:rPr dirty="0" lang="pl-PL" noProof="0"/>
              <a:t>rozwój muzeum</a:t>
            </a:r>
          </a:p>
        </p:txBody>
      </p:sp>
      <p:sp>
        <p:nvSpPr>
          <p:cNvPr id="6" name="Slide Number Placeholder 5">
            <a:extLst>
              <a:ext uri="{FF2B5EF4-FFF2-40B4-BE49-F238E27FC236}">
                <a16:creationId xmlns:a16="http://schemas.microsoft.com/office/drawing/2014/main" xmlns="" id="{3BABE3D4-DB62-132D-EF15-7338CD319450}"/>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pic>
        <p:nvPicPr>
          <p:cNvPr id="17" name="image-2-2.png">
            <a:extLst>
              <a:ext uri="{FF2B5EF4-FFF2-40B4-BE49-F238E27FC236}">
                <a16:creationId xmlns:a16="http://schemas.microsoft.com/office/drawing/2014/main" xmlns="" id="{F8CF151A-2F76-96C6-3213-89557F5DDA4F}"/>
              </a:ext>
            </a:extLst>
          </p:cNvPr>
          <p:cNvPicPr>
            <a:picLocks noChangeAspect="1"/>
          </p:cNvPicPr>
          <p:nvPr userDrawn="1"/>
        </p:nvPicPr>
        <p:blipFill>
          <a:blip r:embed="rId2">
            <a:biLevel thresh="25000"/>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3532462903"/>
      </p:ext>
    </p:extLst>
  </p:cSld>
  <p:clrMapOvr>
    <a:masterClrMapping/>
  </p:clrMapOvr>
</p:sldLayout>
</file>

<file path=ppt/slideLayouts/slideLayout9.xml><?xml version="1.0" encoding="utf-8"?>
<p:sldLayout xmlns:p="http://schemas.openxmlformats.org/presentationml/2006/main" xmlns:a="http://schemas.openxmlformats.org/drawingml/2006/main" xmlns:r="http://schemas.openxmlformats.org/officeDocument/2006/relationships" preserve="1" userDrawn="1">
  <p:cSld name="Layout 7">
    <p:spTree>
      <p:nvGrpSpPr>
        <p:cNvPr id="1" name=""/>
        <p:cNvGrpSpPr/>
        <p:nvPr/>
      </p:nvGrpSpPr>
      <p:grpSpPr>
        <a:xfrm>
          <a:off x="0" y="0"/>
          <a:ext cx="0" cy="0"/>
          <a:chOff x="0" y="0"/>
          <a:chExt cx="0" cy="0"/>
        </a:xfrm>
      </p:grpSpPr>
      <p:sp>
        <p:nvSpPr>
          <p:cNvPr id="2" name="Title 1"/>
          <p:cNvSpPr>
            <a:spLocks noGrp="1"/>
          </p:cNvSpPr>
          <p:nvPr>
            <p:ph hasCustomPrompt="1" type="title"/>
          </p:nvPr>
        </p:nvSpPr>
        <p:spPr>
          <a:xfrm>
            <a:off x="812800" y="1135671"/>
            <a:ext cx="11174414" cy="792000"/>
          </a:xfrm>
        </p:spPr>
        <p:txBody>
          <a:bodyPr/>
          <a:lstStyle>
            <a:lvl1pPr algn="l">
              <a:defRPr sz="4000"/>
            </a:lvl1pPr>
          </a:lstStyle>
          <a:p>
            <a:r>
              <a:rPr dirty="0" lang="pl-PL" noProof="0"/>
              <a:t>Kliknij, aby dodać tytuł</a:t>
            </a:r>
          </a:p>
        </p:txBody>
      </p:sp>
      <p:sp>
        <p:nvSpPr>
          <p:cNvPr id="7" name="Content Placeholder 2">
            <a:extLst>
              <a:ext uri="{FF2B5EF4-FFF2-40B4-BE49-F238E27FC236}">
                <a16:creationId xmlns:a16="http://schemas.microsoft.com/office/drawing/2014/main" xmlns="" id="{AF7A99B3-CCC5-0E9A-D738-49BA27654024}"/>
              </a:ext>
            </a:extLst>
          </p:cNvPr>
          <p:cNvSpPr>
            <a:spLocks noGrp="1"/>
          </p:cNvSpPr>
          <p:nvPr>
            <p:ph hasCustomPrompt="1" idx="13"/>
          </p:nvPr>
        </p:nvSpPr>
        <p:spPr>
          <a:xfrm>
            <a:off x="2478201" y="3628418"/>
            <a:ext cx="4533932"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8" name="Content Placeholder 2">
            <a:extLst>
              <a:ext uri="{FF2B5EF4-FFF2-40B4-BE49-F238E27FC236}">
                <a16:creationId xmlns:a16="http://schemas.microsoft.com/office/drawing/2014/main" xmlns="" id="{B6DB3B16-B0F6-672C-350A-DB6195C278B8}"/>
              </a:ext>
            </a:extLst>
          </p:cNvPr>
          <p:cNvSpPr>
            <a:spLocks noGrp="1"/>
          </p:cNvSpPr>
          <p:nvPr>
            <p:ph hasCustomPrompt="1" idx="14"/>
          </p:nvPr>
        </p:nvSpPr>
        <p:spPr>
          <a:xfrm>
            <a:off x="7441129" y="3628418"/>
            <a:ext cx="4533931"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4" name="Content Placeholder 2">
            <a:extLst>
              <a:ext uri="{FF2B5EF4-FFF2-40B4-BE49-F238E27FC236}">
                <a16:creationId xmlns:a16="http://schemas.microsoft.com/office/drawing/2014/main" xmlns="" id="{1902DEB2-4A04-4237-645E-37E063E0204C}"/>
              </a:ext>
            </a:extLst>
          </p:cNvPr>
          <p:cNvSpPr>
            <a:spLocks noGrp="1"/>
          </p:cNvSpPr>
          <p:nvPr>
            <p:ph hasCustomPrompt="1" idx="15"/>
          </p:nvPr>
        </p:nvSpPr>
        <p:spPr>
          <a:xfrm>
            <a:off x="12404056" y="3628418"/>
            <a:ext cx="4547269" cy="8519131"/>
          </a:xfrm>
        </p:spPr>
        <p:txBody>
          <a:bodyPr/>
          <a:lstStyle>
            <a:lvl1pPr>
              <a:defRPr b="0" dirty="0" kern="1200" lang="pl-PL" noProof="0" smtClean="0" sz="14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Korzystamy z kryteriów pozafinansowej oceny funkcjonowania organizacji ESG (</a:t>
            </a:r>
            <a:r>
              <a:rPr dirty="0" err="1" lang="pl-PL" noProof="0"/>
              <a:t>Environment,Social</a:t>
            </a:r>
            <a:r>
              <a:rPr dirty="0" lang="pl-PL" noProof="0"/>
              <a:t> </a:t>
            </a:r>
            <a:r>
              <a:rPr dirty="0" err="1" lang="pl-PL" noProof="0"/>
              <a:t>responsibility</a:t>
            </a:r>
            <a:r>
              <a:rPr dirty="0" lang="pl-PL" noProof="0"/>
              <a:t> and </a:t>
            </a:r>
            <a:r>
              <a:rPr dirty="0" err="1" lang="pl-PL" noProof="0"/>
              <a:t>Governance</a:t>
            </a:r>
            <a:r>
              <a:rPr dirty="0" lang="pl-PL" noProof="0"/>
              <a:t>) dostosowanej do uwarunkowań publicznego sektora kultury. Wierzymy, że zwrócenie uwagi na elementy ESG pozytywnie wpłynie na wyniki pracy i panujące w niej relacje, wzmocni więzi z odbiorcami i partnerami oraz da Muzeum impuls do rozwoju, co w konsekwencji pozwoli otworzyć się w pełni na zróżnicowane potrzeby gości.</a:t>
            </a:r>
          </a:p>
          <a:p>
            <a:pPr algn="l" defTabSz="1828709" eaLnBrk="1" hangingPunct="1" indent="0" latinLnBrk="0" lvl="0" marL="0" rtl="0">
              <a:lnSpc>
                <a:spcPct val="135000"/>
              </a:lnSpc>
              <a:spcBef>
                <a:spcPts val="2000"/>
              </a:spcBef>
              <a:buFont charset="0" panose="020B0604020202020204" pitchFamily="34" typeface="Arial"/>
              <a:buNone/>
            </a:pPr>
            <a:r>
              <a:rPr dirty="0" lang="pl-PL" noProof="0"/>
              <a:t>Muzeum Narodowe w Krakowie tworzy program skupiony na dziedzictwie i kulturze, których osiągnięcia chroni, bada i udostępnia szerokiej publiczności. Naszą domeną jest sztuka, w której dostrzegamy potencjał uwrażliwienia spotykających się z nią osób na piękno i otaczającą rzeczywistość.</a:t>
            </a:r>
          </a:p>
        </p:txBody>
      </p:sp>
      <p:sp>
        <p:nvSpPr>
          <p:cNvPr id="5" name="Content Placeholder 2">
            <a:extLst>
              <a:ext uri="{FF2B5EF4-FFF2-40B4-BE49-F238E27FC236}">
                <a16:creationId xmlns:a16="http://schemas.microsoft.com/office/drawing/2014/main" xmlns="" id="{DEF064C9-5A6B-2BBD-417B-D0777123511B}"/>
              </a:ext>
            </a:extLst>
          </p:cNvPr>
          <p:cNvSpPr>
            <a:spLocks noGrp="1"/>
          </p:cNvSpPr>
          <p:nvPr>
            <p:ph hasCustomPrompt="1" idx="16"/>
          </p:nvPr>
        </p:nvSpPr>
        <p:spPr>
          <a:xfrm>
            <a:off x="2478200" y="2393921"/>
            <a:ext cx="4544900"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Dostępność</a:t>
            </a:r>
          </a:p>
        </p:txBody>
      </p:sp>
      <p:sp>
        <p:nvSpPr>
          <p:cNvPr id="11" name="Content Placeholder 2">
            <a:extLst>
              <a:ext uri="{FF2B5EF4-FFF2-40B4-BE49-F238E27FC236}">
                <a16:creationId xmlns:a16="http://schemas.microsoft.com/office/drawing/2014/main" xmlns="" id="{87763C31-1318-B864-F8C5-032050798993}"/>
              </a:ext>
            </a:extLst>
          </p:cNvPr>
          <p:cNvSpPr>
            <a:spLocks noGrp="1"/>
          </p:cNvSpPr>
          <p:nvPr>
            <p:ph hasCustomPrompt="1" idx="17"/>
          </p:nvPr>
        </p:nvSpPr>
        <p:spPr>
          <a:xfrm>
            <a:off x="7428978" y="2393921"/>
            <a:ext cx="4558235"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Współpraca</a:t>
            </a:r>
          </a:p>
        </p:txBody>
      </p:sp>
      <p:sp>
        <p:nvSpPr>
          <p:cNvPr id="12" name="Content Placeholder 2">
            <a:extLst>
              <a:ext uri="{FF2B5EF4-FFF2-40B4-BE49-F238E27FC236}">
                <a16:creationId xmlns:a16="http://schemas.microsoft.com/office/drawing/2014/main" xmlns="" id="{4D2D5B9C-143F-4F6D-8204-B7D762F497D5}"/>
              </a:ext>
            </a:extLst>
          </p:cNvPr>
          <p:cNvSpPr>
            <a:spLocks noGrp="1"/>
          </p:cNvSpPr>
          <p:nvPr>
            <p:ph hasCustomPrompt="1" idx="18"/>
          </p:nvPr>
        </p:nvSpPr>
        <p:spPr>
          <a:xfrm>
            <a:off x="12405362" y="2393921"/>
            <a:ext cx="4545964" cy="1063654"/>
          </a:xfrm>
        </p:spPr>
        <p:txBody>
          <a:bodyPr/>
          <a:lstStyle>
            <a:lvl1pPr>
              <a:defRPr b="1" dirty="0" kern="1200" lang="pl-PL" noProof="0" smtClean="0" sz="2000">
                <a:solidFill>
                  <a:schemeClr val="bg1"/>
                </a:solidFill>
                <a:latin charset="0" panose="020B0703020202090204" pitchFamily="34" typeface="Trebuchet MS"/>
                <a:ea typeface="+mn-ea"/>
                <a:cs typeface="+mn-cs"/>
              </a:defRPr>
            </a:lvl1pPr>
            <a:lvl2pPr>
              <a:defRPr/>
            </a:lvl2pPr>
            <a:lvl3pPr>
              <a:defRPr/>
            </a:lvl3pPr>
            <a:lvl4pPr>
              <a:defRPr/>
            </a:lvl4pPr>
            <a:lvl5pPr>
              <a:defRPr/>
            </a:lvl5pPr>
          </a:lstStyle>
          <a:p>
            <a:pPr lvl="0"/>
            <a:r>
              <a:rPr dirty="0" lang="pl-PL" noProof="0"/>
              <a:t>Zrównoważone zarządzanie</a:t>
            </a:r>
          </a:p>
        </p:txBody>
      </p:sp>
      <p:sp>
        <p:nvSpPr>
          <p:cNvPr id="3" name="Slide Number Placeholder 5">
            <a:extLst>
              <a:ext uri="{FF2B5EF4-FFF2-40B4-BE49-F238E27FC236}">
                <a16:creationId xmlns:a16="http://schemas.microsoft.com/office/drawing/2014/main" xmlns="" id="{2A5F2BAF-0C24-C1B8-4A52-EA5ECD1881DD}"/>
              </a:ext>
            </a:extLst>
          </p:cNvPr>
          <p:cNvSpPr>
            <a:spLocks noGrp="1"/>
          </p:cNvSpPr>
          <p:nvPr>
            <p:ph idx="12" sz="quarter" type="sldNum"/>
          </p:nvPr>
        </p:nvSpPr>
        <p:spPr>
          <a:xfrm>
            <a:off x="22091649" y="12635118"/>
            <a:ext cx="1463675" cy="536161"/>
          </a:xfrm>
          <a:prstGeom prst="rect">
            <a:avLst/>
          </a:prstGeom>
        </p:spPr>
        <p:txBody>
          <a:bodyPr anchor="ctr" anchorCtr="0" bIns="0" lIns="0" rIns="0" tIns="0"/>
          <a:lstStyle>
            <a:lvl1pPr algn="r">
              <a:defRPr sz="1400">
                <a:solidFill>
                  <a:schemeClr val="tx1"/>
                </a:solidFill>
                <a:latin charset="0" panose="020B0703020202090204" pitchFamily="34" typeface="Trebuchet MS"/>
              </a:defRPr>
            </a:lvl1pPr>
          </a:lstStyle>
          <a:p>
            <a:fld id="{15CF5481-7A2A-8C4F-927E-952BCCBC7381}" type="slidenum">
              <a:rPr lang="pl-PL" smtClean="0"/>
              <a:pPr/>
              <a:t>‹#›</a:t>
            </a:fld>
            <a:endParaRPr dirty="0" lang="pl-PL"/>
          </a:p>
        </p:txBody>
      </p:sp>
      <p:sp>
        <p:nvSpPr>
          <p:cNvPr id="9" name="Picture Placeholder 13">
            <a:extLst>
              <a:ext uri="{FF2B5EF4-FFF2-40B4-BE49-F238E27FC236}">
                <a16:creationId xmlns:a16="http://schemas.microsoft.com/office/drawing/2014/main" xmlns="" id="{D2ECF243-9CE8-9B90-748D-E86A8F952DFD}"/>
              </a:ext>
            </a:extLst>
          </p:cNvPr>
          <p:cNvSpPr>
            <a:spLocks noGrp="1"/>
          </p:cNvSpPr>
          <p:nvPr>
            <p:ph hasCustomPrompt="1" idx="20" sz="quarter" type="pic"/>
          </p:nvPr>
        </p:nvSpPr>
        <p:spPr>
          <a:xfrm>
            <a:off x="17357725" y="0"/>
            <a:ext cx="7024688" cy="13716000"/>
          </a:xfrm>
          <a:solidFill>
            <a:schemeClr val="bg1">
              <a:lumMod val="95000"/>
            </a:schemeClr>
          </a:solidFill>
        </p:spPr>
        <p:txBody>
          <a:bodyPr anchor="ctr"/>
          <a:lstStyle>
            <a:lvl1pPr algn="ctr">
              <a:defRPr sz="1400">
                <a:solidFill>
                  <a:schemeClr val="bg1">
                    <a:lumMod val="50000"/>
                  </a:schemeClr>
                </a:solidFill>
              </a:defRPr>
            </a:lvl1pPr>
          </a:lstStyle>
          <a:p>
            <a:r>
              <a:rPr dirty="0" lang="pl-PL"/>
              <a:t>Kliknij ikonę, aby dodać obraz</a:t>
            </a:r>
          </a:p>
          <a:p>
            <a:endParaRPr dirty="0" lang="pl-PL"/>
          </a:p>
          <a:p>
            <a:endParaRPr dirty="0" lang="pl-PL"/>
          </a:p>
          <a:p>
            <a:r>
              <a:rPr dirty="0" lang="pl-PL"/>
              <a:t>↑</a:t>
            </a:r>
          </a:p>
        </p:txBody>
      </p:sp>
      <p:pic>
        <p:nvPicPr>
          <p:cNvPr id="13" name="image-2-2.png">
            <a:extLst>
              <a:ext uri="{FF2B5EF4-FFF2-40B4-BE49-F238E27FC236}">
                <a16:creationId xmlns:a16="http://schemas.microsoft.com/office/drawing/2014/main" xmlns="" id="{A67933D6-8BC0-846F-BFB9-FC051CB56552}"/>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l="10" r="10"/>
          <a:stretch/>
        </p:blipFill>
        <p:spPr>
          <a:xfrm>
            <a:off x="827088" y="12694971"/>
            <a:ext cx="2579387" cy="452618"/>
          </a:xfrm>
          <a:prstGeom prst="rect">
            <a:avLst/>
          </a:prstGeom>
          <a:ln w="12700">
            <a:miter lim="400000"/>
          </a:ln>
        </p:spPr>
      </p:pic>
    </p:spTree>
    <p:extLst>
      <p:ext uri="{BB962C8B-B14F-4D97-AF65-F5344CB8AC3E}">
        <p14:creationId xmlns:p14="http://schemas.microsoft.com/office/powerpoint/2010/main" xmlns="" val="1705575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E3E3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1129665"/>
            <a:ext cx="22728237" cy="755650"/>
          </a:xfrm>
          <a:prstGeom prst="rect">
            <a:avLst/>
          </a:prstGeom>
        </p:spPr>
        <p:txBody>
          <a:bodyPr vert="horz" lIns="0" tIns="0" rIns="0" bIns="0" rtlCol="0" anchor="t">
            <a:normAutofit/>
          </a:bodyPr>
          <a:lstStyle/>
          <a:p>
            <a:r>
              <a:rPr lang="pl-PL" noProof="0" dirty="0"/>
              <a:t>Slajd master</a:t>
            </a:r>
          </a:p>
        </p:txBody>
      </p:sp>
      <p:sp>
        <p:nvSpPr>
          <p:cNvPr id="3" name="Text Placeholder 2"/>
          <p:cNvSpPr>
            <a:spLocks noGrp="1"/>
          </p:cNvSpPr>
          <p:nvPr>
            <p:ph type="body" idx="1"/>
          </p:nvPr>
        </p:nvSpPr>
        <p:spPr>
          <a:xfrm>
            <a:off x="827088" y="2324100"/>
            <a:ext cx="11261725" cy="9067800"/>
          </a:xfrm>
          <a:prstGeom prst="rect">
            <a:avLst/>
          </a:prstGeom>
        </p:spPr>
        <p:txBody>
          <a:bodyPr vert="horz" lIns="0" tIns="0" rIns="0" bIns="0" rtlCol="0">
            <a:noAutofit/>
          </a:bodyPr>
          <a:lstStyle/>
          <a:p>
            <a:pPr lvl="0"/>
            <a:r>
              <a:rPr lang="pl-PL" noProof="0" dirty="0"/>
              <a:t>Dokument „Muzeum, ludzie, przyszłość" określa sposób, w jaki zespół Muzeum Narodowego w Krakowie zamierza wprowadzać zasady zrównoważonego rozwoju w poszczególnych obszarach działalności. To szereg wytycznych, które zespół Muzeum będzie stosował, planując kolejne działania. Misja Muzeum społecznie otwartego uwzględnia wpływ instytucji na otoczenie, środowisko naturalne i tworzenie ładu organizacyjnego opartego na odpowiedzialnym zarządzaniu.</a:t>
            </a:r>
          </a:p>
        </p:txBody>
      </p:sp>
    </p:spTree>
    <p:extLst>
      <p:ext uri="{BB962C8B-B14F-4D97-AF65-F5344CB8AC3E}">
        <p14:creationId xmlns="" xmlns:p14="http://schemas.microsoft.com/office/powerpoint/2010/main" val="188646958"/>
      </p:ext>
    </p:extLst>
  </p:cSld>
  <p:clrMap bg1="lt1" tx1="dk1" bg2="lt2" tx2="dk2" accent1="accent1" accent2="accent2" accent3="accent3" accent4="accent4" accent5="accent5" accent6="accent6" hlink="hlink" folHlink="folHlink"/>
  <p:sldLayoutIdLst>
    <p:sldLayoutId id="2147483661" r:id="rId1"/>
    <p:sldLayoutId id="2147483678" r:id="rId2"/>
    <p:sldLayoutId id="2147483662" r:id="rId3"/>
    <p:sldLayoutId id="2147483676" r:id="rId4"/>
    <p:sldLayoutId id="2147483672" r:id="rId5"/>
    <p:sldLayoutId id="2147483687" r:id="rId6"/>
    <p:sldLayoutId id="2147483680" r:id="rId7"/>
    <p:sldLayoutId id="2147483673" r:id="rId8"/>
    <p:sldLayoutId id="2147483681" r:id="rId9"/>
    <p:sldLayoutId id="2147483688" r:id="rId10"/>
    <p:sldLayoutId id="2147483689" r:id="rId11"/>
    <p:sldLayoutId id="2147483675" r:id="rId12"/>
    <p:sldLayoutId id="2147483677" r:id="rId13"/>
    <p:sldLayoutId id="2147483685" r:id="rId14"/>
    <p:sldLayoutId id="2147483686" r:id="rId15"/>
    <p:sldLayoutId id="2147483683" r:id="rId16"/>
    <p:sldLayoutId id="2147483684" r:id="rId17"/>
    <p:sldLayoutId id="2147483663" r:id="rId18"/>
    <p:sldLayoutId id="2147483690" r:id="rId19"/>
    <p:sldLayoutId id="2147483692" r:id="rId20"/>
    <p:sldLayoutId id="2147483693" r:id="rId21"/>
    <p:sldLayoutId id="2147483666" r:id="rId22"/>
    <p:sldLayoutId id="2147483667" r:id="rId23"/>
  </p:sldLayoutIdLst>
  <p:timing>
    <p:tnLst>
      <p:par>
        <p:cTn id="1" dur="indefinite" restart="never" nodeType="tmRoot"/>
      </p:par>
    </p:tnLst>
  </p:timing>
  <p:hf hdr="0" ftr="0" dt="0"/>
  <p:txStyles>
    <p:titleStyle>
      <a:lvl1pPr algn="l" defTabSz="1828709" rtl="0" eaLnBrk="1" latinLnBrk="0" hangingPunct="1">
        <a:lnSpc>
          <a:spcPct val="90000"/>
        </a:lnSpc>
        <a:spcBef>
          <a:spcPct val="0"/>
        </a:spcBef>
        <a:buNone/>
        <a:defRPr sz="4000" b="1" kern="1200" spc="-10" baseline="0">
          <a:solidFill>
            <a:schemeClr val="bg1"/>
          </a:solidFill>
          <a:latin typeface="Trebuchet MS" panose="020B0703020202090204" pitchFamily="34" charset="0"/>
          <a:ea typeface="+mj-ea"/>
          <a:cs typeface="+mj-cs"/>
        </a:defRPr>
      </a:lvl1pPr>
    </p:titleStyle>
    <p:bodyStyle>
      <a:lvl1pPr marL="0" indent="0" algn="l" defTabSz="1828709" rtl="0" eaLnBrk="1" latinLnBrk="0" hangingPunct="1">
        <a:lnSpc>
          <a:spcPct val="135000"/>
        </a:lnSpc>
        <a:spcBef>
          <a:spcPts val="2000"/>
        </a:spcBef>
        <a:buFont typeface="Arial" panose="020B0604020202020204" pitchFamily="34" charset="0"/>
        <a:buNone/>
        <a:defRPr sz="1800" kern="1200">
          <a:solidFill>
            <a:schemeClr val="tx1"/>
          </a:solidFill>
          <a:latin typeface="Trebuchet MS" panose="020B0703020202090204" pitchFamily="34"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Trebuchet MS" panose="020B0703020202090204" pitchFamily="34" charset="0"/>
          <a:ea typeface="+mn-ea"/>
          <a:cs typeface="+mn-cs"/>
        </a:defRPr>
      </a:lvl2pPr>
      <a:lvl3pPr marL="1828709" indent="0" algn="l" defTabSz="1828709" rtl="0" eaLnBrk="1" latinLnBrk="0" hangingPunct="1">
        <a:lnSpc>
          <a:spcPct val="90000"/>
        </a:lnSpc>
        <a:spcBef>
          <a:spcPts val="1000"/>
        </a:spcBef>
        <a:buFont typeface="Arial" panose="020B0604020202020204" pitchFamily="34" charset="0"/>
        <a:buNone/>
        <a:defRPr sz="4000" kern="1200">
          <a:solidFill>
            <a:schemeClr val="tx1"/>
          </a:solidFill>
          <a:latin typeface="Trebuchet MS" panose="020B0703020202090204" pitchFamily="34" charset="0"/>
          <a:ea typeface="+mn-ea"/>
          <a:cs typeface="+mn-cs"/>
        </a:defRPr>
      </a:lvl3pPr>
      <a:lvl4pPr marL="2743063" indent="0" algn="l" defTabSz="1828709" rtl="0" eaLnBrk="1" latinLnBrk="0" hangingPunct="1">
        <a:lnSpc>
          <a:spcPct val="90000"/>
        </a:lnSpc>
        <a:spcBef>
          <a:spcPts val="1000"/>
        </a:spcBef>
        <a:buFont typeface="Arial" panose="020B0604020202020204" pitchFamily="34" charset="0"/>
        <a:buNone/>
        <a:defRPr sz="3600" kern="1200">
          <a:solidFill>
            <a:schemeClr val="tx1"/>
          </a:solidFill>
          <a:latin typeface="Trebuchet MS" panose="020B0703020202090204" pitchFamily="34" charset="0"/>
          <a:ea typeface="+mn-ea"/>
          <a:cs typeface="+mn-cs"/>
        </a:defRPr>
      </a:lvl4pPr>
      <a:lvl5pPr marL="3657417" indent="0" algn="l" defTabSz="1828709" rtl="0" eaLnBrk="1" latinLnBrk="0" hangingPunct="1">
        <a:lnSpc>
          <a:spcPct val="90000"/>
        </a:lnSpc>
        <a:spcBef>
          <a:spcPts val="1000"/>
        </a:spcBef>
        <a:buFont typeface="Arial" panose="020B0604020202020204" pitchFamily="34" charset="0"/>
        <a:buNone/>
        <a:defRPr sz="3600" kern="1200">
          <a:solidFill>
            <a:schemeClr val="tx1"/>
          </a:solidFill>
          <a:latin typeface="Trebuchet MS" panose="020B0703020202090204" pitchFamily="34" charset="0"/>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userDrawn="1">
          <p15:clr>
            <a:srgbClr val="CCCCCC"/>
          </p15:clr>
        </p15:guide>
        <p15:guide id="2" pos="15359" userDrawn="1">
          <p15:clr>
            <a:srgbClr val="CCCCCC"/>
          </p15:clr>
        </p15:guide>
        <p15:guide id="3" pos="512" userDrawn="1">
          <p15:clr>
            <a:srgbClr val="F26B43"/>
          </p15:clr>
        </p15:guide>
        <p15:guide id="4" pos="1298" userDrawn="1">
          <p15:clr>
            <a:srgbClr val="CCCCCC"/>
          </p15:clr>
        </p15:guide>
        <p15:guide id="5" pos="1554" userDrawn="1">
          <p15:clr>
            <a:srgbClr val="CCCCCC"/>
          </p15:clr>
        </p15:guide>
        <p15:guide id="6" pos="2340" userDrawn="1">
          <p15:clr>
            <a:srgbClr val="CCCCCC"/>
          </p15:clr>
        </p15:guide>
        <p15:guide id="7" pos="2596" userDrawn="1">
          <p15:clr>
            <a:srgbClr val="CCCCCC"/>
          </p15:clr>
        </p15:guide>
        <p15:guide id="8" pos="3382" userDrawn="1">
          <p15:clr>
            <a:srgbClr val="CCCCCC"/>
          </p15:clr>
        </p15:guide>
        <p15:guide id="9" pos="3638" userDrawn="1">
          <p15:clr>
            <a:srgbClr val="CCCCCC"/>
          </p15:clr>
        </p15:guide>
        <p15:guide id="10" pos="4424" userDrawn="1">
          <p15:clr>
            <a:srgbClr val="CCCCCC"/>
          </p15:clr>
        </p15:guide>
        <p15:guide id="11" pos="4680" userDrawn="1">
          <p15:clr>
            <a:srgbClr val="CCCCCC"/>
          </p15:clr>
        </p15:guide>
        <p15:guide id="12" pos="5467" userDrawn="1">
          <p15:clr>
            <a:srgbClr val="CCCCCC"/>
          </p15:clr>
        </p15:guide>
        <p15:guide id="13" pos="5723" userDrawn="1">
          <p15:clr>
            <a:srgbClr val="CCCCCC"/>
          </p15:clr>
        </p15:guide>
        <p15:guide id="14" pos="6509" userDrawn="1">
          <p15:clr>
            <a:srgbClr val="CCCCCC"/>
          </p15:clr>
        </p15:guide>
        <p15:guide id="15" pos="6765" userDrawn="1">
          <p15:clr>
            <a:srgbClr val="CCCCCC"/>
          </p15:clr>
        </p15:guide>
        <p15:guide id="16" pos="7551" userDrawn="1">
          <p15:clr>
            <a:srgbClr val="CCCCCC"/>
          </p15:clr>
        </p15:guide>
        <p15:guide id="17" pos="7807" userDrawn="1">
          <p15:clr>
            <a:srgbClr val="CCCCCC"/>
          </p15:clr>
        </p15:guide>
        <p15:guide id="18" pos="8593" userDrawn="1">
          <p15:clr>
            <a:srgbClr val="CCCCCC"/>
          </p15:clr>
        </p15:guide>
        <p15:guide id="19" pos="8849" userDrawn="1">
          <p15:clr>
            <a:srgbClr val="CCCCCC"/>
          </p15:clr>
        </p15:guide>
        <p15:guide id="20" pos="9635" userDrawn="1">
          <p15:clr>
            <a:srgbClr val="CCCCCC"/>
          </p15:clr>
        </p15:guide>
        <p15:guide id="21" pos="9891" userDrawn="1">
          <p15:clr>
            <a:srgbClr val="CCCCCC"/>
          </p15:clr>
        </p15:guide>
        <p15:guide id="22" pos="10678" userDrawn="1">
          <p15:clr>
            <a:srgbClr val="CCCCCC"/>
          </p15:clr>
        </p15:guide>
        <p15:guide id="23" pos="10934" userDrawn="1">
          <p15:clr>
            <a:srgbClr val="CCCCCC"/>
          </p15:clr>
        </p15:guide>
        <p15:guide id="24" pos="11720" userDrawn="1">
          <p15:clr>
            <a:srgbClr val="CCCCCC"/>
          </p15:clr>
        </p15:guide>
        <p15:guide id="25" pos="11976" userDrawn="1">
          <p15:clr>
            <a:srgbClr val="CCCCCC"/>
          </p15:clr>
        </p15:guide>
        <p15:guide id="26" pos="12762" userDrawn="1">
          <p15:clr>
            <a:srgbClr val="CCCCCC"/>
          </p15:clr>
        </p15:guide>
        <p15:guide id="27" pos="13018" userDrawn="1">
          <p15:clr>
            <a:srgbClr val="CCCCCC"/>
          </p15:clr>
        </p15:guide>
        <p15:guide id="28" pos="13804" userDrawn="1">
          <p15:clr>
            <a:srgbClr val="CCCCCC"/>
          </p15:clr>
        </p15:guide>
        <p15:guide id="29" pos="14060" userDrawn="1">
          <p15:clr>
            <a:srgbClr val="CCCCCC"/>
          </p15:clr>
        </p15:guide>
        <p15:guide id="30" pos="14847" userDrawn="1">
          <p15:clr>
            <a:srgbClr val="F26B43"/>
          </p15:clr>
        </p15:guide>
        <p15:guide id="31" orient="horz" userDrawn="1">
          <p15:clr>
            <a:srgbClr val="CCCCCC"/>
          </p15:clr>
        </p15:guide>
        <p15:guide id="32" orient="horz" pos="8640" userDrawn="1">
          <p15:clr>
            <a:srgbClr val="CCCCCC"/>
          </p15:clr>
        </p15:guide>
        <p15:guide id="33" orient="horz" pos="512" userDrawn="1">
          <p15:clr>
            <a:srgbClr val="F26B43"/>
          </p15:clr>
        </p15:guide>
        <p15:guide id="34" orient="horz" pos="750" userDrawn="1">
          <p15:clr>
            <a:srgbClr val="CCCCCC"/>
          </p15:clr>
        </p15:guide>
        <p15:guide id="35" orient="horz" pos="988" userDrawn="1">
          <p15:clr>
            <a:srgbClr val="5ACBF0"/>
          </p15:clr>
        </p15:guide>
        <p15:guide id="36" orient="horz" pos="1226" userDrawn="1">
          <p15:clr>
            <a:srgbClr val="CCCCCC"/>
          </p15:clr>
        </p15:guide>
        <p15:guide id="37" orient="horz" pos="1464" userDrawn="1">
          <p15:clr>
            <a:srgbClr val="F26B43"/>
          </p15:clr>
        </p15:guide>
        <p15:guide id="38" orient="horz" pos="1702" userDrawn="1">
          <p15:clr>
            <a:srgbClr val="5ACBF0"/>
          </p15:clr>
        </p15:guide>
        <p15:guide id="39" orient="horz" pos="1940" userDrawn="1">
          <p15:clr>
            <a:srgbClr val="CCCCCC"/>
          </p15:clr>
        </p15:guide>
        <p15:guide id="40" orient="horz" pos="2178" userDrawn="1">
          <p15:clr>
            <a:srgbClr val="CCCCCC"/>
          </p15:clr>
        </p15:guide>
        <p15:guide id="41" orient="horz" pos="2416" userDrawn="1">
          <p15:clr>
            <a:srgbClr val="F26B43"/>
          </p15:clr>
        </p15:guide>
        <p15:guide id="42" orient="horz" pos="2654" userDrawn="1">
          <p15:clr>
            <a:srgbClr val="CCCCCC"/>
          </p15:clr>
        </p15:guide>
        <p15:guide id="43" orient="horz" pos="2892" userDrawn="1">
          <p15:clr>
            <a:srgbClr val="CCCCCC"/>
          </p15:clr>
        </p15:guide>
        <p15:guide id="44" orient="horz" pos="3130" userDrawn="1">
          <p15:clr>
            <a:srgbClr val="5ACBF0"/>
          </p15:clr>
        </p15:guide>
        <p15:guide id="45" orient="horz" pos="3368" userDrawn="1">
          <p15:clr>
            <a:srgbClr val="F26B43"/>
          </p15:clr>
        </p15:guide>
        <p15:guide id="46" orient="horz" pos="3606" userDrawn="1">
          <p15:clr>
            <a:srgbClr val="5ACBF0"/>
          </p15:clr>
        </p15:guide>
        <p15:guide id="47" orient="horz" pos="3844" userDrawn="1">
          <p15:clr>
            <a:srgbClr val="CCCCCC"/>
          </p15:clr>
        </p15:guide>
        <p15:guide id="48" orient="horz" pos="4082" userDrawn="1">
          <p15:clr>
            <a:srgbClr val="CCCCCC"/>
          </p15:clr>
        </p15:guide>
        <p15:guide id="49" orient="horz" pos="4320" userDrawn="1">
          <p15:clr>
            <a:srgbClr val="F26B43"/>
          </p15:clr>
        </p15:guide>
        <p15:guide id="50" orient="horz" pos="4558" userDrawn="1">
          <p15:clr>
            <a:srgbClr val="CCCCCC"/>
          </p15:clr>
        </p15:guide>
        <p15:guide id="51" orient="horz" pos="4796" userDrawn="1">
          <p15:clr>
            <a:srgbClr val="CCCCCC"/>
          </p15:clr>
        </p15:guide>
        <p15:guide id="52" orient="horz" pos="5034" userDrawn="1">
          <p15:clr>
            <a:srgbClr val="CCCCCC"/>
          </p15:clr>
        </p15:guide>
        <p15:guide id="53" orient="horz" pos="5272" userDrawn="1">
          <p15:clr>
            <a:srgbClr val="F26B43"/>
          </p15:clr>
        </p15:guide>
        <p15:guide id="54" orient="horz" pos="5510" userDrawn="1">
          <p15:clr>
            <a:srgbClr val="CCCCCC"/>
          </p15:clr>
        </p15:guide>
        <p15:guide id="55" orient="horz" pos="5748" userDrawn="1">
          <p15:clr>
            <a:srgbClr val="CCCCCC"/>
          </p15:clr>
        </p15:guide>
        <p15:guide id="56" orient="horz" pos="5986" userDrawn="1">
          <p15:clr>
            <a:srgbClr val="CCCCCC"/>
          </p15:clr>
        </p15:guide>
        <p15:guide id="57" orient="horz" pos="6224" userDrawn="1">
          <p15:clr>
            <a:srgbClr val="F26B43"/>
          </p15:clr>
        </p15:guide>
        <p15:guide id="58" orient="horz" pos="6462" userDrawn="1">
          <p15:clr>
            <a:srgbClr val="CCCCCC"/>
          </p15:clr>
        </p15:guide>
        <p15:guide id="59" orient="horz" pos="6700" userDrawn="1">
          <p15:clr>
            <a:srgbClr val="CCCCCC"/>
          </p15:clr>
        </p15:guide>
        <p15:guide id="60" orient="horz" pos="6938" userDrawn="1">
          <p15:clr>
            <a:srgbClr val="CCCCCC"/>
          </p15:clr>
        </p15:guide>
        <p15:guide id="61" orient="horz" pos="7176" userDrawn="1">
          <p15:clr>
            <a:srgbClr val="F26B43"/>
          </p15:clr>
        </p15:guide>
        <p15:guide id="62" orient="horz" pos="7414" userDrawn="1">
          <p15:clr>
            <a:srgbClr val="CCCCCC"/>
          </p15:clr>
        </p15:guide>
        <p15:guide id="63" orient="horz" pos="7652" userDrawn="1">
          <p15:clr>
            <a:srgbClr val="5ACBF0"/>
          </p15:clr>
        </p15:guide>
        <p15:guide id="64" orient="horz" pos="7890" userDrawn="1">
          <p15:clr>
            <a:srgbClr val="CCCCCC"/>
          </p15:clr>
        </p15:guide>
        <p15:guide id="65" orient="horz" pos="812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74_sd.m4a"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arget="../media/image3.png" Type="http://schemas.openxmlformats.org/officeDocument/2006/relationships/image"/><Relationship Id="rId7" Target="../media/image24.png" Type="http://schemas.openxmlformats.org/officeDocument/2006/relationships/image"/><Relationship Id="rId2" Target="../slideLayouts/slideLayout2.xml" Type="http://schemas.openxmlformats.org/officeDocument/2006/relationships/slideLayout"/><Relationship Id="rId1" Target="file:///C:\Users\Muzeum\Downloads\G&#322;os%20064_sd.m4a" TargetMode="External" Type="http://schemas.openxmlformats.org/officeDocument/2006/relationships/audio"/><Relationship Id="rId6" Target="../media/image16.jpeg" Type="http://schemas.openxmlformats.org/officeDocument/2006/relationships/image"/><Relationship Id="rId5" Target="../media/image32.jpeg" Type="http://schemas.openxmlformats.org/officeDocument/2006/relationships/image"/><Relationship Id="rId4" Target="../media/image31.jpeg" Type="http://schemas.openxmlformats.org/officeDocument/2006/relationships/image"/></Relationships>
</file>

<file path=ppt/slides/_rels/slide11.xml.rels><?xml version="1.0" encoding="UTF-8" standalone="yes" ?><Relationships xmlns="http://schemas.openxmlformats.org/package/2006/relationships"><Relationship Id="rId3" Target="../media/image3.png" Type="http://schemas.openxmlformats.org/officeDocument/2006/relationships/image"/><Relationship Id="rId2" Target="../slideLayouts/slideLayout2.xml" Type="http://schemas.openxmlformats.org/officeDocument/2006/relationships/slideLayout"/><Relationship Id="rId1" Target="file:///C:\Users\Muzeum\Downloads\G&#322;os%20065_sd.m4a" TargetMode="External" Type="http://schemas.openxmlformats.org/officeDocument/2006/relationships/audio"/><Relationship Id="rId6" Target="../media/image24.png" Type="http://schemas.openxmlformats.org/officeDocument/2006/relationships/image"/><Relationship Id="rId5" Target="../media/image34.jpeg" Type="http://schemas.openxmlformats.org/officeDocument/2006/relationships/image"/><Relationship Id="rId4" Target="../media/image33.jpeg" Type="http://schemas.openxmlformats.org/officeDocument/2006/relationships/image"/></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66_sd.m4a" TargetMode="External"/><Relationship Id="rId5" Type="http://schemas.openxmlformats.org/officeDocument/2006/relationships/image" Target="../media/image24.png"/><Relationship Id="rId4" Type="http://schemas.openxmlformats.org/officeDocument/2006/relationships/image" Target="../media/image35.jpeg"/></Relationships>
</file>

<file path=ppt/slides/_rels/slide13.xml.rels><?xml version="1.0" encoding="UTF-8" standalone="yes"?>
<Relationships xmlns="http://schemas.openxmlformats.org/package/2006/relationships"><Relationship Id="rId8" Type="http://schemas.openxmlformats.org/officeDocument/2006/relationships/image" Target="../media/image39.jpeg"/><Relationship Id="rId3" Type="http://schemas.openxmlformats.org/officeDocument/2006/relationships/image" Target="../media/image3.png"/><Relationship Id="rId7" Type="http://schemas.openxmlformats.org/officeDocument/2006/relationships/image" Target="../media/image38.jpeg"/><Relationship Id="rId2" Type="http://schemas.openxmlformats.org/officeDocument/2006/relationships/slideLayout" Target="../slideLayouts/slideLayout2.xml"/><Relationship Id="rId1" Type="http://schemas.openxmlformats.org/officeDocument/2006/relationships/audio" Target="file:///C:\Users\Muzeum\Downloads\G&#322;os%20067_sd.m4a" TargetMode="External"/><Relationship Id="rId6" Type="http://schemas.openxmlformats.org/officeDocument/2006/relationships/image" Target="../media/image37.jpeg"/><Relationship Id="rId5" Type="http://schemas.openxmlformats.org/officeDocument/2006/relationships/image" Target="../media/image34.jpeg"/><Relationship Id="rId4" Type="http://schemas.openxmlformats.org/officeDocument/2006/relationships/image" Target="../media/image36.jpeg"/><Relationship Id="rId9"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arget="../media/image3.png" Type="http://schemas.openxmlformats.org/officeDocument/2006/relationships/image"/><Relationship Id="rId7" Target="../media/image24.png" Type="http://schemas.openxmlformats.org/officeDocument/2006/relationships/image"/><Relationship Id="rId2" Target="../slideLayouts/slideLayout2.xml" Type="http://schemas.openxmlformats.org/officeDocument/2006/relationships/slideLayout"/><Relationship Id="rId1" Target="file:///C:\Users\Muzeum\Downloads\G&#322;os%20079_sd.m4a" TargetMode="External" Type="http://schemas.openxmlformats.org/officeDocument/2006/relationships/audio"/><Relationship Id="rId6" Target="../media/image42.jpeg" Type="http://schemas.openxmlformats.org/officeDocument/2006/relationships/image"/><Relationship Id="rId5" Target="../media/image41.png" Type="http://schemas.openxmlformats.org/officeDocument/2006/relationships/image"/><Relationship Id="rId4" Target="../media/image40.jpeg" Type="http://schemas.openxmlformats.org/officeDocument/2006/relationships/image"/></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69_sd.m4a" TargetMode="External"/><Relationship Id="rId6" Type="http://schemas.openxmlformats.org/officeDocument/2006/relationships/image" Target="../media/image24.png"/><Relationship Id="rId5" Type="http://schemas.openxmlformats.org/officeDocument/2006/relationships/image" Target="../media/image44.jpeg"/><Relationship Id="rId4" Type="http://schemas.openxmlformats.org/officeDocument/2006/relationships/image" Target="../media/image43.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70_sd.m4a" TargetMode="External"/><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5.jpeg"/><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71_sd.m4a" TargetMode="External"/><Relationship Id="rId6" Type="http://schemas.openxmlformats.org/officeDocument/2006/relationships/image" Target="../media/image48.jpeg"/><Relationship Id="rId5" Type="http://schemas.openxmlformats.org/officeDocument/2006/relationships/image" Target="../media/image47.jpeg"/><Relationship Id="rId4" Type="http://schemas.openxmlformats.org/officeDocument/2006/relationships/image" Target="../media/image46.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audio" Target="file:///C:\Users\Muzeum\Downloads\G&#322;os%20056_sd.m4a" TargetMode="Externa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5.png"/><Relationship Id="rId2" Type="http://schemas.openxmlformats.org/officeDocument/2006/relationships/slideLayout" Target="../slideLayouts/slideLayout1.xml"/><Relationship Id="rId1" Type="http://schemas.openxmlformats.org/officeDocument/2006/relationships/audio" Target="file:///C:\Users\Muzeum\Downloads\G&#322;os%20075_sd.m4a" TargetMode="Externa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8" Target="../media/image20.jpeg" Type="http://schemas.openxmlformats.org/officeDocument/2006/relationships/image"/><Relationship Id="rId3" Target="../media/image3.png" Type="http://schemas.openxmlformats.org/officeDocument/2006/relationships/image"/><Relationship Id="rId7" Target="../media/image19.jpeg" Type="http://schemas.openxmlformats.org/officeDocument/2006/relationships/image"/><Relationship Id="rId2" Target="../slideLayouts/slideLayout2.xml" Type="http://schemas.openxmlformats.org/officeDocument/2006/relationships/slideLayout"/><Relationship Id="rId1" Target="file:///C:\Users\Muzeum\Downloads\G&#322;os%20076_sd.m4a" TargetMode="External" Type="http://schemas.openxmlformats.org/officeDocument/2006/relationships/audio"/><Relationship Id="rId6" Target="../media/image18.jpeg" Type="http://schemas.openxmlformats.org/officeDocument/2006/relationships/image"/><Relationship Id="rId5" Target="../media/image17.jpeg" Type="http://schemas.openxmlformats.org/officeDocument/2006/relationships/image"/><Relationship Id="rId4" Target="../media/image16.jpeg" Type="http://schemas.openxmlformats.org/officeDocument/2006/relationships/image"/><Relationship Id="rId9" Target="../media/image4.png" Type="http://schemas.openxmlformats.org/officeDocument/2006/relationships/image"/></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audio" Target="file:///C:\Users\Muzeum\Downloads\G&#322;os%20077_sd.m4a" TargetMode="Externa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6.xml.rels><?xml version="1.0" encoding="UTF-8" standalone="yes" ?><Relationships xmlns="http://schemas.openxmlformats.org/package/2006/relationships"><Relationship Id="rId3" Target="../media/image3.png" Type="http://schemas.openxmlformats.org/officeDocument/2006/relationships/image"/><Relationship Id="rId2" Target="../slideLayouts/slideLayout2.xml" Type="http://schemas.openxmlformats.org/officeDocument/2006/relationships/slideLayout"/><Relationship Id="rId1" Target="file:///C:\Users\Muzeum\Downloads\G&#322;os%20073_sd.m4a" TargetMode="External" Type="http://schemas.openxmlformats.org/officeDocument/2006/relationships/audio"/><Relationship Id="rId6" Target="../media/image24.png" Type="http://schemas.openxmlformats.org/officeDocument/2006/relationships/image"/><Relationship Id="rId5" Target="../media/image26.jpeg" Type="http://schemas.openxmlformats.org/officeDocument/2006/relationships/image"/><Relationship Id="rId4" Target="../media/image25.jpeg" Type="http://schemas.openxmlformats.org/officeDocument/2006/relationships/image"/></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78_sd.m4a" TargetMode="External"/><Relationship Id="rId5" Type="http://schemas.openxmlformats.org/officeDocument/2006/relationships/image" Target="../media/image24.png"/><Relationship Id="rId4" Type="http://schemas.openxmlformats.org/officeDocument/2006/relationships/image" Target="../media/image27.jpeg"/></Relationships>
</file>

<file path=ppt/slides/_rels/slide8.xml.rels><?xml version="1.0" encoding="UTF-8" standalone="yes" ?><Relationships xmlns="http://schemas.openxmlformats.org/package/2006/relationships"><Relationship Id="rId3" Target="../media/image3.png" Type="http://schemas.openxmlformats.org/officeDocument/2006/relationships/image"/><Relationship Id="rId2" Target="../slideLayouts/slideLayout2.xml" Type="http://schemas.openxmlformats.org/officeDocument/2006/relationships/slideLayout"/><Relationship Id="rId1" Target="file:///C:\Users\Muzeum\Downloads\G&#322;os%20062_sd.m4a" TargetMode="External" Type="http://schemas.openxmlformats.org/officeDocument/2006/relationships/audio"/><Relationship Id="rId6" Target="../media/image24.png" Type="http://schemas.openxmlformats.org/officeDocument/2006/relationships/image"/><Relationship Id="rId5" Target="../media/image29.jpeg" Type="http://schemas.openxmlformats.org/officeDocument/2006/relationships/image"/><Relationship Id="rId4" Target="../media/image28.jpeg" Type="http://schemas.openxmlformats.org/officeDocument/2006/relationships/image"/></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Muzeum\Downloads\G&#322;os%20063_sd.m4a" TargetMode="External"/><Relationship Id="rId5" Type="http://schemas.openxmlformats.org/officeDocument/2006/relationships/image" Target="../media/image24.png"/><Relationship Id="rId4" Type="http://schemas.openxmlformats.org/officeDocument/2006/relationships/image" Target="../media/image3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97918" y="2105472"/>
            <a:ext cx="22756812" cy="1502335"/>
          </a:xfrm>
        </p:spPr>
        <p:txBody>
          <a:bodyPr/>
          <a:lstStyle/>
          <a:p>
            <a:r>
              <a:rPr lang="en-GB" dirty="0" smtClean="0">
                <a:solidFill>
                  <a:schemeClr val="accent3">
                    <a:lumMod val="60000"/>
                    <a:lumOff val="40000"/>
                  </a:schemeClr>
                </a:solidFill>
              </a:rPr>
              <a:t>Research on wall polychromes in the </a:t>
            </a:r>
            <a:r>
              <a:rPr lang="en-GB" dirty="0" err="1" smtClean="0">
                <a:solidFill>
                  <a:schemeClr val="accent3">
                    <a:lumMod val="60000"/>
                    <a:lumOff val="40000"/>
                  </a:schemeClr>
                </a:solidFill>
              </a:rPr>
              <a:t>Saltworks</a:t>
            </a:r>
            <a:r>
              <a:rPr lang="en-GB" dirty="0" smtClean="0">
                <a:solidFill>
                  <a:schemeClr val="accent3">
                    <a:lumMod val="60000"/>
                    <a:lumOff val="40000"/>
                  </a:schemeClr>
                </a:solidFill>
              </a:rPr>
              <a:t> Castle in </a:t>
            </a:r>
            <a:r>
              <a:rPr lang="en-GB" dirty="0" err="1" smtClean="0">
                <a:solidFill>
                  <a:schemeClr val="accent3">
                    <a:lumMod val="60000"/>
                    <a:lumOff val="40000"/>
                  </a:schemeClr>
                </a:solidFill>
              </a:rPr>
              <a:t>Wieliczka</a:t>
            </a:r>
            <a:r>
              <a:rPr lang="pl-PL" dirty="0" smtClean="0"/>
              <a:t/>
            </a:r>
            <a:br>
              <a:rPr lang="pl-PL" dirty="0" smtClean="0"/>
            </a:br>
            <a:endParaRPr lang="pl-PL" dirty="0"/>
          </a:p>
        </p:txBody>
      </p:sp>
      <p:sp>
        <p:nvSpPr>
          <p:cNvPr id="10241" name="Rectangle 1"/>
          <p:cNvSpPr>
            <a:spLocks noChangeArrowheads="1"/>
          </p:cNvSpPr>
          <p:nvPr/>
        </p:nvSpPr>
        <p:spPr bwMode="auto">
          <a:xfrm>
            <a:off x="597918" y="5910282"/>
            <a:ext cx="234026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Anna Klisińska-Kopacz,</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1</a:t>
            </a: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  Pamela Grajny-Brzezińska,</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2</a:t>
            </a: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  Tomasz Wilkosz,</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1 </a:t>
            </a:r>
          </a:p>
          <a:p>
            <a:pPr marL="0" marR="0" lvl="0" indent="0" algn="l" defTabSz="914400" rtl="0" eaLnBrk="1" fontAlgn="base" latinLnBrk="0" hangingPunct="1">
              <a:lnSpc>
                <a:spcPct val="100000"/>
              </a:lnSpc>
              <a:spcBef>
                <a:spcPct val="0"/>
              </a:spcBef>
              <a:spcAft>
                <a:spcPct val="0"/>
              </a:spcAft>
              <a:buClrTx/>
              <a:buSzTx/>
              <a:buFontTx/>
              <a:buNone/>
              <a:tabLst/>
            </a:pP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Michał</a:t>
            </a:r>
            <a:r>
              <a:rPr kumimoji="0" lang="pl-PL" sz="4900" b="0" i="0" u="none" strike="noStrike" cap="none" normalizeH="0" dirty="0" smtClean="0">
                <a:ln>
                  <a:noFill/>
                </a:ln>
                <a:solidFill>
                  <a:schemeClr val="bg1"/>
                </a:solidFill>
                <a:effectLst/>
                <a:latin typeface="Arial" pitchFamily="34" charset="0"/>
                <a:ea typeface="DejaVuSans"/>
                <a:cs typeface="Times New Roman" pitchFamily="18" charset="0"/>
              </a:rPr>
              <a:t> </a:t>
            </a: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Obarzanowski,</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1</a:t>
            </a: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  Klementyna Ochniak-Dudek,</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2   </a:t>
            </a:r>
            <a:r>
              <a:rPr kumimoji="0" lang="pl-PL" sz="4900" b="0" i="0" u="none" strike="noStrike" cap="none" normalizeH="0" baseline="0" dirty="0" smtClean="0">
                <a:ln>
                  <a:noFill/>
                </a:ln>
                <a:solidFill>
                  <a:schemeClr val="bg1"/>
                </a:solidFill>
                <a:effectLst/>
                <a:latin typeface="Arial" pitchFamily="34" charset="0"/>
                <a:ea typeface="DejaVuSans"/>
                <a:cs typeface="Times New Roman" pitchFamily="18" charset="0"/>
              </a:rPr>
              <a:t>Julio M. del Hoyo Melendez</a:t>
            </a:r>
            <a:r>
              <a:rPr kumimoji="0" lang="pl-PL" sz="4900" b="0" i="0" u="none" strike="noStrike" cap="none" normalizeH="0" baseline="30000" dirty="0" smtClean="0">
                <a:ln>
                  <a:noFill/>
                </a:ln>
                <a:solidFill>
                  <a:schemeClr val="bg1"/>
                </a:solidFill>
                <a:effectLst/>
                <a:latin typeface="Arial" pitchFamily="34" charset="0"/>
                <a:ea typeface="DejaVuSans"/>
                <a:cs typeface="Times New Roman" pitchFamily="18" charset="0"/>
              </a:rPr>
              <a:t>1</a:t>
            </a:r>
            <a:endParaRPr kumimoji="0" lang="pl-PL" sz="4900" b="0" i="0" u="none" strike="noStrike" cap="none" normalizeH="0" baseline="0" dirty="0" smtClean="0">
              <a:ln>
                <a:noFill/>
              </a:ln>
              <a:solidFill>
                <a:schemeClr val="bg1"/>
              </a:solidFill>
              <a:effectLst/>
              <a:latin typeface="Arial" pitchFamily="34" charset="0"/>
              <a:cs typeface="Arial" pitchFamily="34" charset="0"/>
            </a:endParaRPr>
          </a:p>
        </p:txBody>
      </p:sp>
      <p:pic>
        <p:nvPicPr>
          <p:cNvPr id="5" name="Picture 2" descr="C:\Users\Pamela\Desktop\muzeum_logo.png"/>
          <p:cNvPicPr>
            <a:picLocks noChangeAspect="1" noChangeArrowheads="1"/>
          </p:cNvPicPr>
          <p:nvPr/>
        </p:nvPicPr>
        <p:blipFill>
          <a:blip r:embed="rId3" cstate="print"/>
          <a:srcRect/>
          <a:stretch>
            <a:fillRect/>
          </a:stretch>
        </p:blipFill>
        <p:spPr bwMode="auto">
          <a:xfrm>
            <a:off x="4054302" y="12546632"/>
            <a:ext cx="3813764" cy="792088"/>
          </a:xfrm>
          <a:prstGeom prst="rect">
            <a:avLst/>
          </a:prstGeom>
          <a:solidFill>
            <a:schemeClr val="bg1"/>
          </a:solidFill>
        </p:spPr>
      </p:pic>
      <p:sp>
        <p:nvSpPr>
          <p:cNvPr id="10242" name="Rectangle 2"/>
          <p:cNvSpPr>
            <a:spLocks noChangeArrowheads="1"/>
          </p:cNvSpPr>
          <p:nvPr/>
        </p:nvSpPr>
        <p:spPr bwMode="auto">
          <a:xfrm>
            <a:off x="597918" y="9215100"/>
            <a:ext cx="2115348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1" u="none" strike="noStrike" cap="none" normalizeH="0" baseline="30000" dirty="0" smtClean="0">
                <a:ln>
                  <a:noFill/>
                </a:ln>
                <a:solidFill>
                  <a:schemeClr val="bg1"/>
                </a:solidFill>
                <a:effectLst/>
                <a:latin typeface="Arial" pitchFamily="34" charset="0"/>
                <a:ea typeface="Calibri" pitchFamily="34" charset="0"/>
                <a:cs typeface="Times New Roman" pitchFamily="18" charset="0"/>
              </a:rPr>
              <a:t>1</a:t>
            </a:r>
            <a:r>
              <a:rPr kumimoji="0" lang="en-GB"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The Laboratory of Analysis and </a:t>
            </a:r>
            <a:r>
              <a:rPr kumimoji="0" lang="en-GB" sz="2800" b="0" i="1" u="none" strike="noStrike" cap="none" normalizeH="0" baseline="0" dirty="0" err="1" smtClean="0">
                <a:ln>
                  <a:noFill/>
                </a:ln>
                <a:solidFill>
                  <a:schemeClr val="bg1"/>
                </a:solidFill>
                <a:effectLst/>
                <a:latin typeface="Arial" pitchFamily="34" charset="0"/>
                <a:ea typeface="Calibri" pitchFamily="34" charset="0"/>
                <a:cs typeface="Times New Roman" pitchFamily="18" charset="0"/>
              </a:rPr>
              <a:t>Nondestructive</a:t>
            </a:r>
            <a:r>
              <a:rPr kumimoji="0" lang="en-GB"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Investigation of Heritage Objects, The National Museum in Krakow, Krakow, Poland</a:t>
            </a:r>
            <a:endParaRPr kumimoji="0" lang="en-GB"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43" name="Rectangle 3"/>
          <p:cNvSpPr>
            <a:spLocks noChangeArrowheads="1"/>
          </p:cNvSpPr>
          <p:nvPr/>
        </p:nvSpPr>
        <p:spPr bwMode="auto">
          <a:xfrm>
            <a:off x="597918" y="9935180"/>
            <a:ext cx="970182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800" b="0" i="1" u="none" strike="noStrike" cap="none" normalizeH="0" baseline="30000" dirty="0" smtClean="0">
                <a:ln>
                  <a:noFill/>
                </a:ln>
                <a:solidFill>
                  <a:schemeClr val="bg1"/>
                </a:solidFill>
                <a:effectLst/>
                <a:latin typeface="Arial" pitchFamily="34" charset="0"/>
                <a:ea typeface="Calibri" pitchFamily="34" charset="0"/>
                <a:cs typeface="Times New Roman" pitchFamily="18" charset="0"/>
              </a:rPr>
              <a:t>2</a:t>
            </a:r>
            <a:r>
              <a:rPr kumimoji="0" lang="pl-PL"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Cracow </a:t>
            </a:r>
            <a:r>
              <a:rPr kumimoji="0" lang="pl-PL" sz="2800" b="0" i="1" u="none" strike="noStrike" cap="none" normalizeH="0" baseline="0" dirty="0" err="1" smtClean="0">
                <a:ln>
                  <a:noFill/>
                </a:ln>
                <a:solidFill>
                  <a:schemeClr val="bg1"/>
                </a:solidFill>
                <a:effectLst/>
                <a:latin typeface="Arial" pitchFamily="34" charset="0"/>
                <a:ea typeface="Calibri" pitchFamily="34" charset="0"/>
                <a:cs typeface="Times New Roman" pitchFamily="18" charset="0"/>
              </a:rPr>
              <a:t>Saltworks</a:t>
            </a:r>
            <a:r>
              <a:rPr kumimoji="0" lang="pl-PL"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a:t>
            </a:r>
            <a:r>
              <a:rPr kumimoji="0" lang="pl-PL" sz="2800" b="0" i="1" u="none" strike="noStrike" cap="none" normalizeH="0" baseline="0" dirty="0" err="1" smtClean="0">
                <a:ln>
                  <a:noFill/>
                </a:ln>
                <a:solidFill>
                  <a:schemeClr val="bg1"/>
                </a:solidFill>
                <a:effectLst/>
                <a:latin typeface="Arial" pitchFamily="34" charset="0"/>
                <a:ea typeface="Calibri" pitchFamily="34" charset="0"/>
                <a:cs typeface="Times New Roman" pitchFamily="18" charset="0"/>
              </a:rPr>
              <a:t>Museum</a:t>
            </a:r>
            <a:r>
              <a:rPr kumimoji="0" lang="pl-PL"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a:t>
            </a:r>
            <a:r>
              <a:rPr kumimoji="0" lang="pl-PL" sz="2800" b="0" i="1" u="none" strike="noStrike" cap="none" normalizeH="0" baseline="0" dirty="0" err="1" smtClean="0">
                <a:ln>
                  <a:noFill/>
                </a:ln>
                <a:solidFill>
                  <a:schemeClr val="bg1"/>
                </a:solidFill>
                <a:effectLst/>
                <a:latin typeface="Arial" pitchFamily="34" charset="0"/>
                <a:ea typeface="Calibri" pitchFamily="34" charset="0"/>
                <a:cs typeface="Times New Roman" pitchFamily="18" charset="0"/>
              </a:rPr>
              <a:t>in</a:t>
            </a:r>
            <a:r>
              <a:rPr kumimoji="0" lang="pl-PL"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Wieliczka, </a:t>
            </a:r>
            <a:r>
              <a:rPr kumimoji="0" lang="pl-PL" sz="2800" b="0" i="1" u="none" strike="noStrike" cap="none" normalizeH="0" baseline="0" dirty="0" err="1" smtClean="0">
                <a:ln>
                  <a:noFill/>
                </a:ln>
                <a:solidFill>
                  <a:schemeClr val="bg1"/>
                </a:solidFill>
                <a:effectLst/>
                <a:latin typeface="Arial" pitchFamily="34" charset="0"/>
                <a:ea typeface="Calibri" pitchFamily="34" charset="0"/>
                <a:cs typeface="Times New Roman" pitchFamily="18" charset="0"/>
              </a:rPr>
              <a:t>Wieliczka</a:t>
            </a:r>
            <a:r>
              <a:rPr kumimoji="0" lang="pl-PL" sz="2800" b="0" i="1"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 Poland</a:t>
            </a:r>
            <a:endParaRPr kumimoji="0" lang="pl-PL" sz="2800" b="0" i="0" u="none" strike="noStrike" cap="none" normalizeH="0" baseline="0" dirty="0" smtClean="0">
              <a:ln>
                <a:noFill/>
              </a:ln>
              <a:solidFill>
                <a:schemeClr val="bg1"/>
              </a:solidFill>
              <a:effectLst/>
              <a:latin typeface="Arial" pitchFamily="34" charset="0"/>
              <a:cs typeface="Arial" pitchFamily="34" charset="0"/>
            </a:endParaRPr>
          </a:p>
        </p:txBody>
      </p:sp>
      <p:pic>
        <p:nvPicPr>
          <p:cNvPr id="7" name="Głos 074_sd.m4a">
            <a:hlinkClick r:id="" action="ppaction://media"/>
          </p:cNvPr>
          <p:cNvPicPr>
            <a:picLocks noRot="1" noChangeAspect="1"/>
          </p:cNvPicPr>
          <p:nvPr>
            <a:audioFile r:link="rId1"/>
          </p:nvPr>
        </p:nvPicPr>
        <p:blipFill>
          <a:blip r:embed="rId4"/>
          <a:stretch>
            <a:fillRect/>
          </a:stretch>
        </p:blipFill>
        <p:spPr>
          <a:xfrm>
            <a:off x="8446790" y="1283466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95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5" name="Prostokąt 4"/>
          <p:cNvSpPr/>
          <p:nvPr/>
        </p:nvSpPr>
        <p:spPr>
          <a:xfrm>
            <a:off x="12551246" y="6050225"/>
            <a:ext cx="11593288" cy="5632311"/>
          </a:xfrm>
          <a:prstGeom prst="rect">
            <a:avLst/>
          </a:prstGeom>
        </p:spPr>
        <p:txBody>
          <a:bodyPr wrap="square">
            <a:spAutoFit/>
          </a:bodyPr>
          <a:lstStyle/>
          <a:p>
            <a:pPr>
              <a:lnSpc>
                <a:spcPct val="150000"/>
              </a:lnSpc>
            </a:pPr>
            <a:r>
              <a:rPr dirty="0" lang="en-GB" smtClean="0" sz="4800">
                <a:solidFill>
                  <a:schemeClr val="bg1"/>
                </a:solidFill>
                <a:latin charset="0" pitchFamily="34" typeface="Arial"/>
                <a:cs charset="0" pitchFamily="34" typeface="Arial"/>
              </a:rPr>
              <a:t>FTIR analysis confirmed the presence of</a:t>
            </a:r>
            <a:r>
              <a:rPr dirty="0" lang="pl-PL" smtClean="0" sz="4800">
                <a:solidFill>
                  <a:schemeClr val="bg1"/>
                </a:solidFill>
                <a:latin charset="0" pitchFamily="34" typeface="Arial"/>
                <a:cs charset="0" pitchFamily="34" typeface="Arial"/>
              </a:rPr>
              <a:t>:</a:t>
            </a:r>
          </a:p>
          <a:p>
            <a:pPr>
              <a:lnSpc>
                <a:spcPct val="150000"/>
              </a:lnSpc>
              <a:buClr>
                <a:schemeClr val="accent3">
                  <a:lumMod val="60000"/>
                  <a:lumOff val="40000"/>
                </a:schemeClr>
              </a:buClr>
              <a:buFont charset="0" pitchFamily="34" typeface="Arial"/>
              <a:buChar char="•"/>
            </a:pP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gypsum</a:t>
            </a: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a:t>
            </a:r>
            <a:r>
              <a:rPr dirty="0" lang="en-GB" smtClean="0" sz="4800">
                <a:solidFill>
                  <a:schemeClr val="bg1"/>
                </a:solidFill>
                <a:latin charset="0" pitchFamily="34" typeface="Arial"/>
                <a:cs charset="0" pitchFamily="34" typeface="Arial"/>
              </a:rPr>
              <a:t>594, 671, 1107, 1620, 1682,</a:t>
            </a:r>
            <a:r>
              <a:rPr dirty="0" lang="pl-PL" smtClean="0" sz="4800">
                <a:solidFill>
                  <a:schemeClr val="bg1"/>
                </a:solidFill>
                <a:latin charset="0" pitchFamily="34" typeface="Arial"/>
                <a:cs charset="0" pitchFamily="34" typeface="Arial"/>
              </a:rPr>
              <a:t> </a:t>
            </a:r>
          </a:p>
          <a:p>
            <a:pPr>
              <a:lnSpc>
                <a:spcPct val="150000"/>
              </a:lnSpc>
              <a:buClr>
                <a:schemeClr val="accent3">
                  <a:lumMod val="60000"/>
                  <a:lumOff val="40000"/>
                </a:schemeClr>
              </a:buClr>
            </a:pPr>
            <a:r>
              <a:rPr dirty="0" lang="pl-PL" smtClean="0" sz="4800">
                <a:solidFill>
                  <a:schemeClr val="bg1"/>
                </a:solidFill>
                <a:latin charset="0" pitchFamily="34" typeface="Arial"/>
                <a:cs charset="0" pitchFamily="34" typeface="Arial"/>
              </a:rPr>
              <a:t>   </a:t>
            </a:r>
            <a:r>
              <a:rPr dirty="0" lang="en-GB" smtClean="0" sz="4800">
                <a:solidFill>
                  <a:schemeClr val="bg1"/>
                </a:solidFill>
                <a:latin charset="0" pitchFamily="34" typeface="Arial"/>
                <a:cs charset="0" pitchFamily="34" typeface="Arial"/>
              </a:rPr>
              <a:t>3399 and 3526 cm</a:t>
            </a:r>
            <a:r>
              <a:rPr baseline="30000" dirty="0" lang="en-GB" smtClean="0" sz="4800">
                <a:solidFill>
                  <a:schemeClr val="bg1"/>
                </a:solidFill>
                <a:latin charset="0" pitchFamily="34" typeface="Arial"/>
                <a:cs charset="0" pitchFamily="34" typeface="Arial"/>
              </a:rPr>
              <a:t>-1</a:t>
            </a: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a:t>
            </a:r>
          </a:p>
          <a:p>
            <a:pPr>
              <a:lnSpc>
                <a:spcPct val="150000"/>
              </a:lnSpc>
              <a:buClr>
                <a:schemeClr val="accent3">
                  <a:lumMod val="60000"/>
                  <a:lumOff val="40000"/>
                </a:schemeClr>
              </a:buClr>
              <a:buFont charset="0" pitchFamily="34" typeface="Arial"/>
              <a:buChar char="•"/>
            </a:pPr>
            <a:r>
              <a:rPr dirty="0" lang="pl-PL" smtClean="0" sz="4800">
                <a:solidFill>
                  <a:schemeClr val="bg1"/>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calcium carbonate</a:t>
            </a: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a:t>
            </a:r>
            <a:r>
              <a:rPr dirty="0" lang="en-GB" smtClean="0" sz="4800">
                <a:solidFill>
                  <a:schemeClr val="bg1"/>
                </a:solidFill>
                <a:latin charset="0" pitchFamily="34" typeface="Arial"/>
                <a:cs charset="0" pitchFamily="34" typeface="Arial"/>
              </a:rPr>
              <a:t>710, 871,</a:t>
            </a:r>
            <a:r>
              <a:rPr dirty="0" lang="pl-PL" smtClean="0" sz="4800">
                <a:solidFill>
                  <a:schemeClr val="bg1"/>
                </a:solidFill>
                <a:latin charset="0" pitchFamily="34" typeface="Arial"/>
                <a:cs charset="0" pitchFamily="34" typeface="Arial"/>
              </a:rPr>
              <a:t> </a:t>
            </a:r>
          </a:p>
          <a:p>
            <a:pPr>
              <a:lnSpc>
                <a:spcPct val="150000"/>
              </a:lnSpc>
              <a:buClr>
                <a:schemeClr val="accent3">
                  <a:lumMod val="60000"/>
                  <a:lumOff val="40000"/>
                </a:schemeClr>
              </a:buClr>
            </a:pPr>
            <a:r>
              <a:rPr dirty="0" lang="pl-PL" smtClean="0" sz="4800">
                <a:solidFill>
                  <a:schemeClr val="bg1"/>
                </a:solidFill>
                <a:latin charset="0" pitchFamily="34" typeface="Arial"/>
                <a:cs charset="0" pitchFamily="34" typeface="Arial"/>
              </a:rPr>
              <a:t>   </a:t>
            </a:r>
            <a:r>
              <a:rPr dirty="0" lang="en-GB" smtClean="0" sz="4800">
                <a:solidFill>
                  <a:schemeClr val="bg1"/>
                </a:solidFill>
                <a:latin charset="0" pitchFamily="34" typeface="Arial"/>
                <a:cs charset="0" pitchFamily="34" typeface="Arial"/>
              </a:rPr>
              <a:t>1408 cm</a:t>
            </a:r>
            <a:r>
              <a:rPr baseline="30000" dirty="0" lang="en-GB" smtClean="0" sz="4800">
                <a:solidFill>
                  <a:schemeClr val="bg1"/>
                </a:solidFill>
                <a:latin charset="0" pitchFamily="34" typeface="Arial"/>
                <a:cs charset="0" pitchFamily="34" typeface="Arial"/>
              </a:rPr>
              <a:t>-1</a:t>
            </a: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a:t>
            </a:r>
            <a:endParaRPr dirty="0" lang="pl-PL" sz="4800">
              <a:solidFill>
                <a:schemeClr val="bg1"/>
              </a:solidFill>
              <a:latin charset="0" pitchFamily="34" typeface="Arial"/>
              <a:cs charset="0" pitchFamily="34" typeface="Arial"/>
            </a:endParaRPr>
          </a:p>
        </p:txBody>
      </p:sp>
      <p:sp>
        <p:nvSpPr>
          <p:cNvPr id="6" name="Tytuł 1"/>
          <p:cNvSpPr>
            <a:spLocks noGrp="1"/>
          </p:cNvSpPr>
          <p:nvPr>
            <p:ph type="ctrTitle"/>
          </p:nvPr>
        </p:nvSpPr>
        <p:spPr>
          <a:xfrm>
            <a:off x="812801" y="819161"/>
            <a:ext cx="22756812" cy="1502335"/>
          </a:xfrm>
        </p:spPr>
        <p:txBody>
          <a:bodyPr/>
          <a:lstStyle/>
          <a:p>
            <a:r>
              <a:rPr dirty="0" lang="pl-PL" smtClean="0">
                <a:solidFill>
                  <a:schemeClr val="accent3">
                    <a:lumMod val="60000"/>
                    <a:lumOff val="40000"/>
                  </a:schemeClr>
                </a:solidFill>
              </a:rPr>
              <a:t>FTIR </a:t>
            </a:r>
            <a:r>
              <a:rPr dirty="0" err="1" lang="pl-PL" smtClean="0">
                <a:solidFill>
                  <a:schemeClr val="accent3">
                    <a:lumMod val="60000"/>
                    <a:lumOff val="40000"/>
                  </a:schemeClr>
                </a:solidFill>
              </a:rPr>
              <a:t>analysis</a:t>
            </a:r>
            <a:endParaRPr dirty="0" lang="pl-PL">
              <a:solidFill>
                <a:schemeClr val="accent3">
                  <a:lumMod val="60000"/>
                  <a:lumOff val="40000"/>
                </a:schemeClr>
              </a:solidFill>
            </a:endParaRPr>
          </a:p>
        </p:txBody>
      </p:sp>
      <p:sp>
        <p:nvSpPr>
          <p:cNvPr id="7" name="pole tekstowe 6"/>
          <p:cNvSpPr txBox="1"/>
          <p:nvPr/>
        </p:nvSpPr>
        <p:spPr>
          <a:xfrm>
            <a:off x="741934" y="2138571"/>
            <a:ext cx="4176464" cy="830997"/>
          </a:xfrm>
          <a:prstGeom prst="rect">
            <a:avLst/>
          </a:prstGeom>
          <a:noFill/>
        </p:spPr>
        <p:txBody>
          <a:bodyPr rtlCol="0" wrap="square">
            <a:spAutoFit/>
          </a:bodyPr>
          <a:lstStyle/>
          <a:p>
            <a:r>
              <a:rPr dirty="0" lang="pl-PL" smtClean="0" sz="4800">
                <a:solidFill>
                  <a:schemeClr val="accent5">
                    <a:lumMod val="60000"/>
                    <a:lumOff val="40000"/>
                  </a:schemeClr>
                </a:solidFill>
                <a:latin charset="0" pitchFamily="34" typeface="Arial"/>
                <a:cs charset="0" pitchFamily="34" typeface="Arial"/>
              </a:rPr>
              <a:t>1.2,II </a:t>
            </a:r>
            <a:r>
              <a:rPr dirty="0" err="1" lang="pl-PL" smtClean="0" sz="4800">
                <a:solidFill>
                  <a:schemeClr val="accent5">
                    <a:lumMod val="60000"/>
                    <a:lumOff val="40000"/>
                  </a:schemeClr>
                </a:solidFill>
                <a:latin charset="0" pitchFamily="34" typeface="Arial"/>
                <a:cs charset="0" pitchFamily="34" typeface="Arial"/>
              </a:rPr>
              <a:t>layer</a:t>
            </a:r>
            <a:endParaRPr dirty="0" lang="pl-PL" sz="4800">
              <a:solidFill>
                <a:schemeClr val="accent5">
                  <a:lumMod val="60000"/>
                  <a:lumOff val="40000"/>
                </a:schemeClr>
              </a:solidFill>
              <a:latin charset="0" pitchFamily="34" typeface="Arial"/>
              <a:cs charset="0" pitchFamily="34" typeface="Arial"/>
            </a:endParaRPr>
          </a:p>
        </p:txBody>
      </p:sp>
      <p:pic>
        <p:nvPicPr>
          <p:cNvPr descr="FTIR1.2II.jpg" id="8" name="Obraz 7"/>
          <p:cNvPicPr>
            <a:picLocks noChangeAspect="1"/>
          </p:cNvPicPr>
          <p:nvPr/>
        </p:nvPicPr>
        <p:blipFill>
          <a:blip r:embed="rId4"/>
          <a:srcRect l="12" r="27"/>
          <a:stretch>
            <a:fillRect/>
          </a:stretch>
        </p:blipFill>
        <p:spPr>
          <a:xfrm>
            <a:off x="2686150" y="3689648"/>
            <a:ext cx="9382896" cy="7776864"/>
          </a:xfrm>
          <a:prstGeom prst="rect">
            <a:avLst/>
          </a:prstGeom>
        </p:spPr>
      </p:pic>
      <p:pic>
        <p:nvPicPr>
          <p:cNvPr descr="1.2,S,4,1.jpg" id="9" name="Obraz 8"/>
          <p:cNvPicPr>
            <a:picLocks noChangeAspect="1"/>
          </p:cNvPicPr>
          <p:nvPr/>
        </p:nvPicPr>
        <p:blipFill>
          <a:blip cstate="print" r:embed="rId5"/>
          <a:stretch>
            <a:fillRect/>
          </a:stretch>
        </p:blipFill>
        <p:spPr>
          <a:xfrm>
            <a:off x="12263214" y="305272"/>
            <a:ext cx="11837921" cy="4896544"/>
          </a:xfrm>
          <a:prstGeom prst="rect">
            <a:avLst/>
          </a:prstGeom>
        </p:spPr>
      </p:pic>
      <p:pic>
        <p:nvPicPr>
          <p:cNvPr id="10" name="Picture 1"/>
          <p:cNvPicPr>
            <a:picLocks noChangeArrowheads="1" noChangeAspect="1"/>
          </p:cNvPicPr>
          <p:nvPr/>
        </p:nvPicPr>
        <p:blipFill>
          <a:blip r:embed="rId6"/>
          <a:srcRect/>
          <a:stretch>
            <a:fillRect/>
          </a:stretch>
        </p:blipFill>
        <p:spPr bwMode="auto">
          <a:xfrm>
            <a:off x="453902" y="3257600"/>
            <a:ext cx="1800200" cy="9143534"/>
          </a:xfrm>
          <a:prstGeom prst="rect">
            <a:avLst/>
          </a:prstGeom>
          <a:noFill/>
          <a:ln w="9525">
            <a:noFill/>
            <a:miter lim="800000"/>
            <a:headEnd/>
            <a:tailEnd/>
          </a:ln>
        </p:spPr>
      </p:pic>
      <p:cxnSp>
        <p:nvCxnSpPr>
          <p:cNvPr id="11" name="AutoShape 3"/>
          <p:cNvCxnSpPr>
            <a:cxnSpLocks noChangeShapeType="1"/>
          </p:cNvCxnSpPr>
          <p:nvPr/>
        </p:nvCxnSpPr>
        <p:spPr bwMode="auto">
          <a:xfrm>
            <a:off x="12674597" y="4913784"/>
            <a:ext cx="2088232" cy="0"/>
          </a:xfrm>
          <a:prstGeom prst="straightConnector1">
            <a:avLst/>
          </a:prstGeom>
          <a:noFill/>
          <a:ln w="44450">
            <a:solidFill>
              <a:srgbClr val="FFFFFF"/>
            </a:solidFill>
            <a:round/>
            <a:headEnd/>
            <a:tailEnd/>
          </a:ln>
        </p:spPr>
      </p:cxnSp>
      <p:sp>
        <p:nvSpPr>
          <p:cNvPr id="12" name="Text Box 4"/>
          <p:cNvSpPr txBox="1">
            <a:spLocks noChangeArrowheads="1"/>
          </p:cNvSpPr>
          <p:nvPr/>
        </p:nvSpPr>
        <p:spPr bwMode="auto">
          <a:xfrm>
            <a:off x="12674597" y="3905672"/>
            <a:ext cx="3189017" cy="831215"/>
          </a:xfrm>
          <a:prstGeom prst="rect">
            <a:avLst/>
          </a:prstGeom>
          <a:solidFill>
            <a:srgbClr val="FFFFFF">
              <a:alpha val="0"/>
            </a:srgbClr>
          </a:solidFill>
          <a:ln w="9525">
            <a:noFill/>
            <a:miter lim="800000"/>
            <a:headEnd/>
            <a:tailEnd/>
          </a:ln>
        </p:spPr>
        <p:txBody>
          <a:bodyPr anchor="t" anchorCtr="0" bIns="45720" compatLnSpc="1" lIns="91440" numCol="1" rIns="91440" tIns="45720" vert="horz" wrap="square">
            <a:prstTxWarp prst="textNoShape">
              <a:avLst/>
            </a:prstTxWarp>
            <a:spAutoFit/>
          </a:bodyPr>
          <a:lstStyle/>
          <a:p>
            <a:pPr algn="l" defTabSz="914400" eaLnBrk="1" fontAlgn="base" hangingPunct="1" indent="0" latinLnBrk="0" lvl="0" marL="0" marR="0" rtl="0">
              <a:lnSpc>
                <a:spcPct val="100000"/>
              </a:lnSpc>
              <a:spcBef>
                <a:spcPct val="0"/>
              </a:spcBef>
              <a:spcAft>
                <a:spcPts val="1000"/>
              </a:spcAft>
              <a:buClrTx/>
              <a:buSzTx/>
              <a:buFontTx/>
              <a:buNone/>
              <a:tabLst/>
            </a:pPr>
            <a:r>
              <a:rPr b="0" baseline="0" cap="none" dirty="0" i="0" kumimoji="0" lang="pl-PL" normalizeH="0" smtClean="0" strike="noStrike" sz="4800" u="none">
                <a:ln>
                  <a:noFill/>
                </a:ln>
                <a:solidFill>
                  <a:srgbClr val="FFFFFF"/>
                </a:solidFill>
                <a:effectLst/>
                <a:latin charset="0" pitchFamily="34" typeface="Arial"/>
                <a:cs charset="0" pitchFamily="34" typeface="Arial"/>
              </a:rPr>
              <a:t>1 mm</a:t>
            </a:r>
            <a:endParaRPr b="0" baseline="0" cap="none" dirty="0" i="0" kumimoji="0" lang="pl-PL" normalizeH="0" smtClean="0" strike="noStrike" sz="4800" u="none">
              <a:ln>
                <a:noFill/>
              </a:ln>
              <a:solidFill>
                <a:schemeClr val="tx1"/>
              </a:solidFill>
              <a:effectLst/>
              <a:latin charset="0" pitchFamily="34" typeface="Arial"/>
              <a:cs charset="0" pitchFamily="34" typeface="Arial"/>
            </a:endParaRPr>
          </a:p>
        </p:txBody>
      </p:sp>
      <p:pic>
        <p:nvPicPr>
          <p:cNvPr id="13" name="Głos 064_sd.m4a">
            <a:hlinkClick action="ppaction://media" r:id=""/>
          </p:cNvPr>
          <p:cNvPicPr>
            <a:picLocks noChangeAspect="1" noRot="1"/>
          </p:cNvPicPr>
          <p:nvPr>
            <a:audioFile r:link="rId1"/>
          </p:nvPr>
        </p:nvPicPr>
        <p:blipFill>
          <a:blip r:embed="rId7"/>
          <a:stretch>
            <a:fillRect/>
          </a:stretch>
        </p:blipFill>
        <p:spPr>
          <a:xfrm>
            <a:off x="8662814"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29467" fill="hold" id="6"/>
                                        <p:tgtEl>
                                          <p:spTgt spid="13"/>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13"/>
                </p:tgtEl>
              </p:cMediaNode>
            </p:audio>
          </p:childTnLst>
        </p:cTn>
      </p:par>
    </p:tnLst>
  </p:timing>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ytuł 1"/>
          <p:cNvSpPr>
            <a:spLocks noGrp="1"/>
          </p:cNvSpPr>
          <p:nvPr>
            <p:ph type="ctrTitle"/>
          </p:nvPr>
        </p:nvSpPr>
        <p:spPr>
          <a:xfrm>
            <a:off x="812801" y="809328"/>
            <a:ext cx="22756812" cy="1502335"/>
          </a:xfrm>
        </p:spPr>
        <p:txBody>
          <a:bodyPr/>
          <a:lstStyle/>
          <a:p>
            <a:r>
              <a:rPr dirty="0" lang="pl-PL" smtClean="0">
                <a:solidFill>
                  <a:schemeClr val="accent3">
                    <a:lumMod val="60000"/>
                    <a:lumOff val="40000"/>
                  </a:schemeClr>
                </a:solidFill>
                <a:ea charset="0" pitchFamily="34" typeface="Calibri"/>
                <a:cs charset="0" pitchFamily="18" typeface="Times New Roman"/>
              </a:rPr>
              <a:t>T</a:t>
            </a:r>
            <a:r>
              <a:rPr dirty="0" lang="en-GB" smtClean="0">
                <a:solidFill>
                  <a:schemeClr val="accent3">
                    <a:lumMod val="60000"/>
                    <a:lumOff val="40000"/>
                  </a:schemeClr>
                </a:solidFill>
                <a:ea charset="0" pitchFamily="34" typeface="Calibri"/>
                <a:cs charset="0" pitchFamily="18" typeface="Times New Roman"/>
              </a:rPr>
              <a:t>he oldest painted decoration</a:t>
            </a:r>
            <a:endParaRPr dirty="0" lang="pl-PL">
              <a:solidFill>
                <a:schemeClr val="accent3">
                  <a:lumMod val="60000"/>
                  <a:lumOff val="40000"/>
                </a:schemeClr>
              </a:solidFill>
            </a:endParaRPr>
          </a:p>
        </p:txBody>
      </p:sp>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6" name="Prostokąt 5"/>
          <p:cNvSpPr/>
          <p:nvPr/>
        </p:nvSpPr>
        <p:spPr>
          <a:xfrm>
            <a:off x="18167870" y="3833664"/>
            <a:ext cx="5544616" cy="7478970"/>
          </a:xfrm>
          <a:prstGeom prst="rect">
            <a:avLst/>
          </a:prstGeom>
        </p:spPr>
        <p:txBody>
          <a:bodyPr wrap="square">
            <a:spAutoFit/>
          </a:bodyPr>
          <a:lstStyle/>
          <a:p>
            <a:r>
              <a:rPr dirty="0" lang="en-GB" smtClean="0" sz="4800">
                <a:solidFill>
                  <a:schemeClr val="bg1"/>
                </a:solidFill>
                <a:latin charset="0" pitchFamily="34" typeface="Arial"/>
                <a:cs charset="0" pitchFamily="34" typeface="Arial"/>
              </a:rPr>
              <a:t>On the southern wall, there is a fragment featuring the coat of arms of the Polish-Lithuanian Commonwealth during the reign of the </a:t>
            </a:r>
            <a:r>
              <a:rPr dirty="0" err="1" lang="en-GB" smtClean="0" sz="4800">
                <a:solidFill>
                  <a:schemeClr val="bg1"/>
                </a:solidFill>
                <a:latin charset="0" pitchFamily="34" typeface="Arial"/>
                <a:cs charset="0" pitchFamily="34" typeface="Arial"/>
              </a:rPr>
              <a:t>Vasa</a:t>
            </a:r>
            <a:r>
              <a:rPr dirty="0" lang="en-GB" smtClean="0" sz="4800">
                <a:solidFill>
                  <a:schemeClr val="bg1"/>
                </a:solidFill>
                <a:latin charset="0" pitchFamily="34" typeface="Arial"/>
                <a:cs charset="0" pitchFamily="34" typeface="Arial"/>
              </a:rPr>
              <a:t> dynasty (1587–1668). </a:t>
            </a:r>
            <a:endParaRPr dirty="0" lang="pl-PL" sz="4800">
              <a:solidFill>
                <a:schemeClr val="bg1"/>
              </a:solidFill>
              <a:latin charset="0" pitchFamily="34" typeface="Arial"/>
              <a:cs charset="0" pitchFamily="34" typeface="Arial"/>
            </a:endParaRPr>
          </a:p>
        </p:txBody>
      </p:sp>
      <p:pic>
        <p:nvPicPr>
          <p:cNvPr descr="Tiff Rys 7.png" id="7" name="Obraz 6"/>
          <p:cNvPicPr>
            <a:picLocks noChangeAspect="1"/>
          </p:cNvPicPr>
          <p:nvPr/>
        </p:nvPicPr>
        <p:blipFill>
          <a:blip r:embed="rId4"/>
          <a:srcRect b="2"/>
          <a:stretch>
            <a:fillRect/>
          </a:stretch>
        </p:blipFill>
        <p:spPr>
          <a:xfrm>
            <a:off x="12983294" y="4164139"/>
            <a:ext cx="4752528" cy="7230365"/>
          </a:xfrm>
          <a:prstGeom prst="rect">
            <a:avLst/>
          </a:prstGeom>
        </p:spPr>
      </p:pic>
      <p:sp>
        <p:nvSpPr>
          <p:cNvPr id="9" name="pole tekstowe 8"/>
          <p:cNvSpPr txBox="1"/>
          <p:nvPr/>
        </p:nvSpPr>
        <p:spPr>
          <a:xfrm>
            <a:off x="957958" y="2105472"/>
            <a:ext cx="4176464" cy="830997"/>
          </a:xfrm>
          <a:prstGeom prst="rect">
            <a:avLst/>
          </a:prstGeom>
          <a:noFill/>
        </p:spPr>
        <p:txBody>
          <a:bodyPr rtlCol="0" wrap="square">
            <a:spAutoFit/>
          </a:bodyPr>
          <a:lstStyle/>
          <a:p>
            <a:r>
              <a:rPr dirty="0" lang="pl-PL" smtClean="0" sz="4800">
                <a:solidFill>
                  <a:schemeClr val="accent1">
                    <a:lumMod val="60000"/>
                    <a:lumOff val="40000"/>
                  </a:schemeClr>
                </a:solidFill>
                <a:latin charset="0" pitchFamily="34" typeface="Arial"/>
                <a:cs charset="0" pitchFamily="34" typeface="Arial"/>
              </a:rPr>
              <a:t>1.2,III </a:t>
            </a:r>
            <a:r>
              <a:rPr dirty="0" err="1" lang="pl-PL" smtClean="0" sz="4800">
                <a:solidFill>
                  <a:schemeClr val="accent1">
                    <a:lumMod val="60000"/>
                    <a:lumOff val="40000"/>
                  </a:schemeClr>
                </a:solidFill>
                <a:latin charset="0" pitchFamily="34" typeface="Arial"/>
                <a:cs charset="0" pitchFamily="34" typeface="Arial"/>
              </a:rPr>
              <a:t>layer</a:t>
            </a:r>
            <a:endParaRPr dirty="0" lang="pl-PL" sz="4800">
              <a:solidFill>
                <a:schemeClr val="accent1">
                  <a:lumMod val="60000"/>
                  <a:lumOff val="40000"/>
                </a:schemeClr>
              </a:solidFill>
              <a:latin charset="0" pitchFamily="34" typeface="Arial"/>
              <a:cs charset="0" pitchFamily="34" typeface="Arial"/>
            </a:endParaRPr>
          </a:p>
        </p:txBody>
      </p:sp>
      <p:pic>
        <p:nvPicPr>
          <p:cNvPr descr="sala1_sciana5_vis_herb_S.JPG" id="11" name="Obraz 10"/>
          <p:cNvPicPr>
            <a:picLocks noChangeAspect="1"/>
          </p:cNvPicPr>
          <p:nvPr/>
        </p:nvPicPr>
        <p:blipFill>
          <a:blip cstate="print" r:embed="rId5"/>
          <a:stretch>
            <a:fillRect/>
          </a:stretch>
        </p:blipFill>
        <p:spPr>
          <a:xfrm>
            <a:off x="669926" y="4121696"/>
            <a:ext cx="12220956" cy="7284069"/>
          </a:xfrm>
          <a:prstGeom prst="rect">
            <a:avLst/>
          </a:prstGeom>
        </p:spPr>
      </p:pic>
      <p:pic>
        <p:nvPicPr>
          <p:cNvPr id="8" name="Głos 065_sd.m4a">
            <a:hlinkClick action="ppaction://media" r:id=""/>
          </p:cNvPr>
          <p:cNvPicPr>
            <a:picLocks noChangeAspect="1" noRot="1"/>
          </p:cNvPicPr>
          <p:nvPr>
            <a:audioFile r:link="rId1"/>
          </p:nvPr>
        </p:nvPicPr>
        <p:blipFill>
          <a:blip r:embed="rId6"/>
          <a:stretch>
            <a:fillRect/>
          </a:stretch>
        </p:blipFill>
        <p:spPr>
          <a:xfrm>
            <a:off x="8590806"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21874" fill="hold" id="6"/>
                                        <p:tgtEl>
                                          <p:spTgt spid="8"/>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8"/>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sp>
        <p:nvSpPr>
          <p:cNvPr id="5" name="Tytuł 1"/>
          <p:cNvSpPr>
            <a:spLocks noGrp="1"/>
          </p:cNvSpPr>
          <p:nvPr>
            <p:ph type="ctrTitle"/>
          </p:nvPr>
        </p:nvSpPr>
        <p:spPr>
          <a:xfrm>
            <a:off x="597918" y="593304"/>
            <a:ext cx="22756812" cy="1502335"/>
          </a:xfrm>
        </p:spPr>
        <p:txBody>
          <a:bodyPr/>
          <a:lstStyle/>
          <a:p>
            <a:r>
              <a:rPr lang="pl-PL" dirty="0" smtClean="0">
                <a:solidFill>
                  <a:schemeClr val="accent3">
                    <a:lumMod val="60000"/>
                    <a:lumOff val="40000"/>
                  </a:schemeClr>
                </a:solidFill>
              </a:rPr>
              <a:t>XRF </a:t>
            </a:r>
            <a:r>
              <a:rPr lang="pl-PL" dirty="0" err="1" smtClean="0">
                <a:solidFill>
                  <a:schemeClr val="accent3">
                    <a:lumMod val="60000"/>
                    <a:lumOff val="40000"/>
                  </a:schemeClr>
                </a:solidFill>
              </a:rPr>
              <a:t>analysis</a:t>
            </a:r>
            <a:endParaRPr lang="pl-PL" dirty="0">
              <a:solidFill>
                <a:schemeClr val="accent3">
                  <a:lumMod val="60000"/>
                  <a:lumOff val="40000"/>
                </a:schemeClr>
              </a:solidFill>
            </a:endParaRPr>
          </a:p>
        </p:txBody>
      </p:sp>
      <p:pic>
        <p:nvPicPr>
          <p:cNvPr id="6"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graphicFrame>
        <p:nvGraphicFramePr>
          <p:cNvPr id="7" name="Tabela 6"/>
          <p:cNvGraphicFramePr>
            <a:graphicFrameLocks noGrp="1"/>
          </p:cNvGraphicFramePr>
          <p:nvPr/>
        </p:nvGraphicFramePr>
        <p:xfrm>
          <a:off x="1029966" y="3257600"/>
          <a:ext cx="14977664" cy="5120640"/>
        </p:xfrm>
        <a:graphic>
          <a:graphicData uri="http://schemas.openxmlformats.org/drawingml/2006/table">
            <a:tbl>
              <a:tblPr firstRow="1" bandRow="1">
                <a:tableStyleId>{5C22544A-7EE6-4342-B048-85BDC9FD1C3A}</a:tableStyleId>
              </a:tblPr>
              <a:tblGrid>
                <a:gridCol w="1794199"/>
                <a:gridCol w="1716191"/>
                <a:gridCol w="4266474"/>
                <a:gridCol w="7200800"/>
              </a:tblGrid>
              <a:tr h="955089">
                <a:tc>
                  <a:txBody>
                    <a:bodyPr/>
                    <a:lstStyle/>
                    <a:p>
                      <a:pPr algn="just">
                        <a:lnSpc>
                          <a:spcPct val="150000"/>
                        </a:lnSpc>
                        <a:spcAft>
                          <a:spcPts val="0"/>
                        </a:spcAft>
                      </a:pPr>
                      <a:r>
                        <a:rPr lang="en-GB" sz="3200" dirty="0">
                          <a:latin typeface="Arial" pitchFamily="34" charset="0"/>
                          <a:cs typeface="Arial" pitchFamily="34" charset="0"/>
                        </a:rPr>
                        <a:t>Sample No.</a:t>
                      </a:r>
                      <a:endParaRPr lang="pl-PL" sz="3200" dirty="0">
                        <a:latin typeface="Arial" pitchFamily="34" charset="0"/>
                        <a:ea typeface="Calibri"/>
                        <a:cs typeface="Arial" pitchFamily="34" charset="0"/>
                      </a:endParaRPr>
                    </a:p>
                  </a:txBody>
                  <a:tcPr marL="68580" marR="68580" marT="0" marB="0">
                    <a:solidFill>
                      <a:schemeClr val="accent1">
                        <a:lumMod val="60000"/>
                        <a:lumOff val="40000"/>
                      </a:schemeClr>
                    </a:solidFill>
                  </a:tcPr>
                </a:tc>
                <a:tc>
                  <a:txBody>
                    <a:bodyPr/>
                    <a:lstStyle/>
                    <a:p>
                      <a:pPr algn="just">
                        <a:lnSpc>
                          <a:spcPct val="150000"/>
                        </a:lnSpc>
                        <a:spcAft>
                          <a:spcPts val="0"/>
                        </a:spcAft>
                      </a:pPr>
                      <a:r>
                        <a:rPr lang="en-GB" sz="3200" dirty="0">
                          <a:latin typeface="Arial" pitchFamily="34" charset="0"/>
                          <a:cs typeface="Arial" pitchFamily="34" charset="0"/>
                        </a:rPr>
                        <a:t>Colour</a:t>
                      </a:r>
                      <a:endParaRPr lang="pl-PL" sz="3200" dirty="0">
                        <a:latin typeface="Arial" pitchFamily="34" charset="0"/>
                        <a:ea typeface="Calibri"/>
                        <a:cs typeface="Arial" pitchFamily="34" charset="0"/>
                      </a:endParaRPr>
                    </a:p>
                  </a:txBody>
                  <a:tcPr marL="68580" marR="68580" marT="0" marB="0">
                    <a:solidFill>
                      <a:schemeClr val="accent1">
                        <a:lumMod val="60000"/>
                        <a:lumOff val="40000"/>
                      </a:schemeClr>
                    </a:solidFill>
                  </a:tcPr>
                </a:tc>
                <a:tc>
                  <a:txBody>
                    <a:bodyPr/>
                    <a:lstStyle/>
                    <a:p>
                      <a:pPr algn="just">
                        <a:lnSpc>
                          <a:spcPct val="150000"/>
                        </a:lnSpc>
                        <a:spcAft>
                          <a:spcPts val="0"/>
                        </a:spcAft>
                      </a:pPr>
                      <a:r>
                        <a:rPr lang="en-GB" sz="3200" dirty="0">
                          <a:latin typeface="Arial" pitchFamily="34" charset="0"/>
                          <a:cs typeface="Arial" pitchFamily="34" charset="0"/>
                        </a:rPr>
                        <a:t>Elements detected by XRF</a:t>
                      </a:r>
                      <a:endParaRPr lang="pl-PL" sz="3200" dirty="0">
                        <a:latin typeface="Arial" pitchFamily="34" charset="0"/>
                        <a:ea typeface="Calibri"/>
                        <a:cs typeface="Arial" pitchFamily="34" charset="0"/>
                      </a:endParaRPr>
                    </a:p>
                  </a:txBody>
                  <a:tcPr marL="68580" marR="68580" marT="0" marB="0">
                    <a:solidFill>
                      <a:schemeClr val="accent1">
                        <a:lumMod val="60000"/>
                        <a:lumOff val="40000"/>
                      </a:schemeClr>
                    </a:solidFill>
                  </a:tcPr>
                </a:tc>
                <a:tc>
                  <a:txBody>
                    <a:bodyPr/>
                    <a:lstStyle/>
                    <a:p>
                      <a:pPr algn="just">
                        <a:lnSpc>
                          <a:spcPct val="150000"/>
                        </a:lnSpc>
                        <a:spcAft>
                          <a:spcPts val="0"/>
                        </a:spcAft>
                      </a:pPr>
                      <a:r>
                        <a:rPr lang="en-GB" sz="3200" dirty="0">
                          <a:latin typeface="Arial" pitchFamily="34" charset="0"/>
                          <a:cs typeface="Arial" pitchFamily="34" charset="0"/>
                        </a:rPr>
                        <a:t>Pigments</a:t>
                      </a:r>
                      <a:endParaRPr lang="pl-PL" sz="3200" dirty="0">
                        <a:solidFill>
                          <a:schemeClr val="accent1">
                            <a:lumMod val="60000"/>
                            <a:lumOff val="40000"/>
                          </a:schemeClr>
                        </a:solidFill>
                        <a:latin typeface="Arial" pitchFamily="34" charset="0"/>
                        <a:ea typeface="Calibri"/>
                        <a:cs typeface="Arial" pitchFamily="34" charset="0"/>
                      </a:endParaRPr>
                    </a:p>
                  </a:txBody>
                  <a:tcPr marL="68580" marR="68580" marT="0" marB="0">
                    <a:solidFill>
                      <a:schemeClr val="accent1">
                        <a:lumMod val="60000"/>
                        <a:lumOff val="40000"/>
                      </a:schemeClr>
                    </a:solidFill>
                  </a:tcPr>
                </a:tc>
              </a:tr>
              <a:tr h="510997">
                <a:tc>
                  <a:txBody>
                    <a:bodyPr/>
                    <a:lstStyle/>
                    <a:p>
                      <a:pPr algn="just">
                        <a:lnSpc>
                          <a:spcPct val="150000"/>
                        </a:lnSpc>
                        <a:spcAft>
                          <a:spcPts val="0"/>
                        </a:spcAft>
                      </a:pPr>
                      <a:r>
                        <a:rPr lang="pl-PL" sz="3200">
                          <a:latin typeface="Arial" pitchFamily="34" charset="0"/>
                          <a:cs typeface="Arial" pitchFamily="34" charset="0"/>
                        </a:rPr>
                        <a:t>1.2,III,1</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pl-PL" sz="3200">
                          <a:latin typeface="Arial" pitchFamily="34" charset="0"/>
                          <a:cs typeface="Arial" pitchFamily="34" charset="0"/>
                        </a:rPr>
                        <a:t>Red</a:t>
                      </a:r>
                      <a:endParaRPr lang="pl-PL" sz="3200">
                        <a:latin typeface="Arial" pitchFamily="34" charset="0"/>
                        <a:ea typeface="Calibri"/>
                        <a:cs typeface="Arial" pitchFamily="34" charset="0"/>
                      </a:endParaRPr>
                    </a:p>
                  </a:txBody>
                  <a:tcPr marL="68580" marR="68580" marT="0" marB="0"/>
                </a:tc>
                <a:tc>
                  <a:txBody>
                    <a:bodyPr/>
                    <a:lstStyle/>
                    <a:p>
                      <a:pPr>
                        <a:lnSpc>
                          <a:spcPct val="150000"/>
                        </a:lnSpc>
                        <a:spcBef>
                          <a:spcPts val="300"/>
                        </a:spcBef>
                        <a:spcAft>
                          <a:spcPts val="600"/>
                        </a:spcAft>
                      </a:pPr>
                      <a:r>
                        <a:rPr lang="en-GB" sz="3200" dirty="0">
                          <a:latin typeface="Arial" pitchFamily="34" charset="0"/>
                          <a:cs typeface="Arial" pitchFamily="34" charset="0"/>
                        </a:rPr>
                        <a:t>S, Ca, Fe, </a:t>
                      </a:r>
                      <a:r>
                        <a:rPr lang="en-GB" sz="3200" b="1" dirty="0">
                          <a:latin typeface="Arial" pitchFamily="34" charset="0"/>
                          <a:cs typeface="Arial" pitchFamily="34" charset="0"/>
                        </a:rPr>
                        <a:t>Hg</a:t>
                      </a:r>
                      <a:r>
                        <a:rPr lang="en-GB" sz="3200" dirty="0">
                          <a:latin typeface="Arial" pitchFamily="34" charset="0"/>
                          <a:cs typeface="Arial" pitchFamily="34" charset="0"/>
                        </a:rPr>
                        <a:t>, </a:t>
                      </a:r>
                      <a:r>
                        <a:rPr lang="en-GB" sz="3200" b="1" dirty="0" err="1">
                          <a:latin typeface="Arial" pitchFamily="34" charset="0"/>
                          <a:cs typeface="Arial" pitchFamily="34" charset="0"/>
                        </a:rPr>
                        <a:t>Pb</a:t>
                      </a:r>
                      <a:endParaRPr lang="pl-PL" sz="3200" b="1" dirty="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Lead pigment (</a:t>
                      </a:r>
                      <a:r>
                        <a:rPr lang="en-GB" sz="3200" dirty="0" err="1">
                          <a:latin typeface="Arial" pitchFamily="34" charset="0"/>
                          <a:cs typeface="Arial" pitchFamily="34" charset="0"/>
                        </a:rPr>
                        <a:t>minium</a:t>
                      </a:r>
                      <a:r>
                        <a:rPr lang="en-GB" sz="3200" dirty="0">
                          <a:latin typeface="Arial" pitchFamily="34" charset="0"/>
                          <a:cs typeface="Arial" pitchFamily="34" charset="0"/>
                        </a:rPr>
                        <a:t>), vermilion</a:t>
                      </a:r>
                      <a:endParaRPr lang="pl-PL" sz="3200" dirty="0">
                        <a:latin typeface="Arial" pitchFamily="34" charset="0"/>
                        <a:ea typeface="Calibri"/>
                        <a:cs typeface="Arial" pitchFamily="34" charset="0"/>
                      </a:endParaRPr>
                    </a:p>
                  </a:txBody>
                  <a:tcPr marL="68580" marR="68580" marT="0" marB="0"/>
                </a:tc>
              </a:tr>
              <a:tr h="955089">
                <a:tc>
                  <a:txBody>
                    <a:bodyPr/>
                    <a:lstStyle/>
                    <a:p>
                      <a:pPr algn="just">
                        <a:lnSpc>
                          <a:spcPct val="150000"/>
                        </a:lnSpc>
                        <a:spcAft>
                          <a:spcPts val="0"/>
                        </a:spcAft>
                      </a:pPr>
                      <a:r>
                        <a:rPr lang="pl-PL" sz="3200">
                          <a:latin typeface="Arial" pitchFamily="34" charset="0"/>
                          <a:cs typeface="Arial" pitchFamily="34" charset="0"/>
                        </a:rPr>
                        <a:t>1.2,III,3</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pl-PL" sz="3200" dirty="0" err="1">
                          <a:latin typeface="Arial" pitchFamily="34" charset="0"/>
                          <a:cs typeface="Arial" pitchFamily="34" charset="0"/>
                        </a:rPr>
                        <a:t>Blue</a:t>
                      </a:r>
                      <a:endParaRPr lang="pl-PL" sz="3200" dirty="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pl-PL" sz="3200" dirty="0">
                          <a:latin typeface="Arial" pitchFamily="34" charset="0"/>
                          <a:cs typeface="Arial" pitchFamily="34" charset="0"/>
                        </a:rPr>
                        <a:t>Si, K, Ca, Fe, </a:t>
                      </a:r>
                      <a:r>
                        <a:rPr lang="pl-PL" sz="3200" b="1" dirty="0">
                          <a:latin typeface="Arial" pitchFamily="34" charset="0"/>
                          <a:cs typeface="Arial" pitchFamily="34" charset="0"/>
                        </a:rPr>
                        <a:t>Co, Ni, Cu, As</a:t>
                      </a:r>
                      <a:r>
                        <a:rPr lang="pl-PL" sz="3200" dirty="0">
                          <a:latin typeface="Arial" pitchFamily="34" charset="0"/>
                          <a:cs typeface="Arial" pitchFamily="34" charset="0"/>
                        </a:rPr>
                        <a:t>, </a:t>
                      </a:r>
                      <a:r>
                        <a:rPr lang="pl-PL" sz="3200" dirty="0" err="1">
                          <a:latin typeface="Arial" pitchFamily="34" charset="0"/>
                          <a:cs typeface="Arial" pitchFamily="34" charset="0"/>
                        </a:rPr>
                        <a:t>Hg</a:t>
                      </a:r>
                      <a:r>
                        <a:rPr lang="pl-PL" sz="3200" dirty="0">
                          <a:latin typeface="Arial" pitchFamily="34" charset="0"/>
                          <a:cs typeface="Arial" pitchFamily="34" charset="0"/>
                        </a:rPr>
                        <a:t>, Pb, Bi</a:t>
                      </a:r>
                      <a:endParaRPr lang="pl-PL" sz="3200" dirty="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Cobalt pigment (</a:t>
                      </a:r>
                      <a:r>
                        <a:rPr lang="en-GB" sz="3200" dirty="0" err="1">
                          <a:latin typeface="Arial" pitchFamily="34" charset="0"/>
                          <a:cs typeface="Arial" pitchFamily="34" charset="0"/>
                        </a:rPr>
                        <a:t>smalt</a:t>
                      </a:r>
                      <a:r>
                        <a:rPr lang="en-GB" sz="3200" dirty="0">
                          <a:latin typeface="Arial" pitchFamily="34" charset="0"/>
                          <a:cs typeface="Arial" pitchFamily="34" charset="0"/>
                        </a:rPr>
                        <a:t>), copper pigment (azurite)</a:t>
                      </a:r>
                      <a:endParaRPr lang="pl-PL" sz="3200" dirty="0">
                        <a:latin typeface="Arial" pitchFamily="34" charset="0"/>
                        <a:ea typeface="Calibri"/>
                        <a:cs typeface="Arial" pitchFamily="34" charset="0"/>
                      </a:endParaRPr>
                    </a:p>
                  </a:txBody>
                  <a:tcPr marL="68580" marR="68580" marT="0" marB="0"/>
                </a:tc>
              </a:tr>
              <a:tr h="485754">
                <a:tc>
                  <a:txBody>
                    <a:bodyPr/>
                    <a:lstStyle/>
                    <a:p>
                      <a:pPr algn="just">
                        <a:lnSpc>
                          <a:spcPct val="150000"/>
                        </a:lnSpc>
                        <a:spcAft>
                          <a:spcPts val="0"/>
                        </a:spcAft>
                      </a:pPr>
                      <a:r>
                        <a:rPr lang="pl-PL" sz="3200">
                          <a:latin typeface="Arial" pitchFamily="34" charset="0"/>
                          <a:cs typeface="Arial" pitchFamily="34" charset="0"/>
                        </a:rPr>
                        <a:t>1.2,III,5</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pl-PL" sz="3200">
                          <a:latin typeface="Arial" pitchFamily="34" charset="0"/>
                          <a:cs typeface="Arial" pitchFamily="34" charset="0"/>
                        </a:rPr>
                        <a:t>Green</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Ca, Fe, </a:t>
                      </a:r>
                      <a:r>
                        <a:rPr lang="en-GB" sz="3200" b="1" dirty="0">
                          <a:latin typeface="Arial" pitchFamily="34" charset="0"/>
                          <a:cs typeface="Arial" pitchFamily="34" charset="0"/>
                        </a:rPr>
                        <a:t>Cu</a:t>
                      </a:r>
                      <a:r>
                        <a:rPr lang="en-GB" sz="3200" dirty="0">
                          <a:latin typeface="Arial" pitchFamily="34" charset="0"/>
                          <a:cs typeface="Arial" pitchFamily="34" charset="0"/>
                        </a:rPr>
                        <a:t>, As, </a:t>
                      </a:r>
                      <a:r>
                        <a:rPr lang="en-GB" sz="3200" b="1" dirty="0" err="1">
                          <a:latin typeface="Arial" pitchFamily="34" charset="0"/>
                          <a:cs typeface="Arial" pitchFamily="34" charset="0"/>
                        </a:rPr>
                        <a:t>Pb</a:t>
                      </a:r>
                      <a:endParaRPr lang="pl-PL" sz="3200" b="1" dirty="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Copper pigment (malachite), lead white</a:t>
                      </a:r>
                      <a:endParaRPr lang="pl-PL" sz="3200" dirty="0">
                        <a:latin typeface="Arial" pitchFamily="34" charset="0"/>
                        <a:ea typeface="Calibri"/>
                        <a:cs typeface="Arial" pitchFamily="34" charset="0"/>
                      </a:endParaRPr>
                    </a:p>
                  </a:txBody>
                  <a:tcPr marL="68580" marR="68580" marT="0" marB="0"/>
                </a:tc>
              </a:tr>
              <a:tr h="485754">
                <a:tc>
                  <a:txBody>
                    <a:bodyPr/>
                    <a:lstStyle/>
                    <a:p>
                      <a:pPr algn="just">
                        <a:lnSpc>
                          <a:spcPct val="150000"/>
                        </a:lnSpc>
                        <a:spcAft>
                          <a:spcPts val="0"/>
                        </a:spcAft>
                      </a:pPr>
                      <a:r>
                        <a:rPr lang="pl-PL" sz="3200">
                          <a:latin typeface="Arial" pitchFamily="34" charset="0"/>
                          <a:cs typeface="Arial" pitchFamily="34" charset="0"/>
                        </a:rPr>
                        <a:t>1.2,III,9</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pl-PL" sz="3200">
                          <a:latin typeface="Arial" pitchFamily="34" charset="0"/>
                          <a:cs typeface="Arial" pitchFamily="34" charset="0"/>
                        </a:rPr>
                        <a:t>Yellow</a:t>
                      </a:r>
                      <a:endParaRPr lang="pl-PL" sz="320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Fe, Cu, </a:t>
                      </a:r>
                      <a:r>
                        <a:rPr lang="en-GB" sz="3200" b="1" dirty="0" err="1">
                          <a:latin typeface="Arial" pitchFamily="34" charset="0"/>
                          <a:cs typeface="Arial" pitchFamily="34" charset="0"/>
                        </a:rPr>
                        <a:t>Sn</a:t>
                      </a:r>
                      <a:r>
                        <a:rPr lang="en-GB" sz="3200" dirty="0">
                          <a:latin typeface="Arial" pitchFamily="34" charset="0"/>
                          <a:cs typeface="Arial" pitchFamily="34" charset="0"/>
                        </a:rPr>
                        <a:t>, </a:t>
                      </a:r>
                      <a:r>
                        <a:rPr lang="en-GB" sz="3200" b="1" dirty="0" err="1">
                          <a:latin typeface="Arial" pitchFamily="34" charset="0"/>
                          <a:cs typeface="Arial" pitchFamily="34" charset="0"/>
                        </a:rPr>
                        <a:t>Pb</a:t>
                      </a:r>
                      <a:endParaRPr lang="pl-PL" sz="3200" b="1" dirty="0">
                        <a:latin typeface="Arial" pitchFamily="34" charset="0"/>
                        <a:ea typeface="Calibri"/>
                        <a:cs typeface="Arial" pitchFamily="34" charset="0"/>
                      </a:endParaRPr>
                    </a:p>
                  </a:txBody>
                  <a:tcPr marL="68580" marR="68580" marT="0" marB="0"/>
                </a:tc>
                <a:tc>
                  <a:txBody>
                    <a:bodyPr/>
                    <a:lstStyle/>
                    <a:p>
                      <a:pPr algn="just">
                        <a:lnSpc>
                          <a:spcPct val="150000"/>
                        </a:lnSpc>
                        <a:spcAft>
                          <a:spcPts val="0"/>
                        </a:spcAft>
                      </a:pPr>
                      <a:r>
                        <a:rPr lang="en-GB" sz="3200" dirty="0">
                          <a:latin typeface="Arial" pitchFamily="34" charset="0"/>
                          <a:cs typeface="Arial" pitchFamily="34" charset="0"/>
                        </a:rPr>
                        <a:t>Tin-lead </a:t>
                      </a:r>
                      <a:r>
                        <a:rPr lang="en-GB" sz="3200" dirty="0" smtClean="0">
                          <a:latin typeface="Arial" pitchFamily="34" charset="0"/>
                          <a:cs typeface="Arial" pitchFamily="34" charset="0"/>
                        </a:rPr>
                        <a:t>yellow</a:t>
                      </a:r>
                      <a:endParaRPr lang="pl-PL" sz="3200" dirty="0">
                        <a:latin typeface="Arial" pitchFamily="34" charset="0"/>
                        <a:ea typeface="Calibri"/>
                        <a:cs typeface="Arial" pitchFamily="34" charset="0"/>
                      </a:endParaRPr>
                    </a:p>
                  </a:txBody>
                  <a:tcPr marL="68580" marR="68580" marT="0" marB="0"/>
                </a:tc>
              </a:tr>
            </a:tbl>
          </a:graphicData>
        </a:graphic>
      </p:graphicFrame>
      <p:sp>
        <p:nvSpPr>
          <p:cNvPr id="8" name="pole tekstowe 7"/>
          <p:cNvSpPr txBox="1"/>
          <p:nvPr/>
        </p:nvSpPr>
        <p:spPr>
          <a:xfrm>
            <a:off x="453902" y="1889448"/>
            <a:ext cx="4176464" cy="830997"/>
          </a:xfrm>
          <a:prstGeom prst="rect">
            <a:avLst/>
          </a:prstGeom>
          <a:noFill/>
        </p:spPr>
        <p:txBody>
          <a:bodyPr wrap="square" rtlCol="0">
            <a:spAutoFit/>
          </a:bodyPr>
          <a:lstStyle/>
          <a:p>
            <a:r>
              <a:rPr lang="pl-PL" sz="4800" dirty="0" smtClean="0">
                <a:solidFill>
                  <a:schemeClr val="accent1">
                    <a:lumMod val="60000"/>
                    <a:lumOff val="40000"/>
                  </a:schemeClr>
                </a:solidFill>
                <a:latin typeface="Arial" pitchFamily="34" charset="0"/>
                <a:cs typeface="Arial" pitchFamily="34" charset="0"/>
              </a:rPr>
              <a:t>1.2,III </a:t>
            </a:r>
            <a:r>
              <a:rPr lang="pl-PL" sz="4800" dirty="0" err="1" smtClean="0">
                <a:solidFill>
                  <a:schemeClr val="accent1">
                    <a:lumMod val="60000"/>
                    <a:lumOff val="40000"/>
                  </a:schemeClr>
                </a:solidFill>
                <a:latin typeface="Arial" pitchFamily="34" charset="0"/>
                <a:cs typeface="Arial" pitchFamily="34" charset="0"/>
              </a:rPr>
              <a:t>layer</a:t>
            </a:r>
            <a:endParaRPr lang="pl-PL" sz="4800" dirty="0">
              <a:solidFill>
                <a:schemeClr val="accent1">
                  <a:lumMod val="60000"/>
                  <a:lumOff val="40000"/>
                </a:schemeClr>
              </a:solidFill>
              <a:latin typeface="Arial" pitchFamily="34" charset="0"/>
              <a:cs typeface="Arial" pitchFamily="34" charset="0"/>
            </a:endParaRPr>
          </a:p>
        </p:txBody>
      </p:sp>
      <p:sp>
        <p:nvSpPr>
          <p:cNvPr id="9" name="Prostokąt 8"/>
          <p:cNvSpPr/>
          <p:nvPr/>
        </p:nvSpPr>
        <p:spPr>
          <a:xfrm>
            <a:off x="1245990" y="8616964"/>
            <a:ext cx="21818424" cy="3046988"/>
          </a:xfrm>
          <a:prstGeom prst="rect">
            <a:avLst/>
          </a:prstGeom>
        </p:spPr>
        <p:txBody>
          <a:bodyPr wrap="square">
            <a:spAutoFit/>
          </a:bodyPr>
          <a:lstStyle/>
          <a:p>
            <a:r>
              <a:rPr lang="pl-PL" sz="4800" dirty="0" smtClean="0">
                <a:solidFill>
                  <a:schemeClr val="bg1"/>
                </a:solidFill>
                <a:latin typeface="Arial" pitchFamily="34" charset="0"/>
                <a:cs typeface="Arial" pitchFamily="34" charset="0"/>
              </a:rPr>
              <a:t>I</a:t>
            </a:r>
            <a:r>
              <a:rPr lang="en-GB" sz="4800" dirty="0" smtClean="0">
                <a:solidFill>
                  <a:schemeClr val="bg1"/>
                </a:solidFill>
                <a:latin typeface="Arial" pitchFamily="34" charset="0"/>
                <a:cs typeface="Arial" pitchFamily="34" charset="0"/>
              </a:rPr>
              <a:t>n the oldest painted decoration (1.2,III) depicting the coat of arms of the </a:t>
            </a:r>
            <a:r>
              <a:rPr lang="en-GB" sz="4800" dirty="0" err="1" smtClean="0">
                <a:solidFill>
                  <a:schemeClr val="bg1"/>
                </a:solidFill>
                <a:latin typeface="Arial" pitchFamily="34" charset="0"/>
                <a:cs typeface="Arial" pitchFamily="34" charset="0"/>
              </a:rPr>
              <a:t>Vasa</a:t>
            </a:r>
            <a:r>
              <a:rPr lang="en-GB" sz="4800" dirty="0" smtClean="0">
                <a:solidFill>
                  <a:schemeClr val="bg1"/>
                </a:solidFill>
                <a:latin typeface="Arial" pitchFamily="34" charset="0"/>
                <a:cs typeface="Arial" pitchFamily="34" charset="0"/>
              </a:rPr>
              <a:t> dynasty and the Polish-Lithuanian Commonwealth, the following pigments were detected: calcium carbonate, tin-lead yellow, vermilion, </a:t>
            </a:r>
            <a:r>
              <a:rPr lang="en-GB" sz="4800" dirty="0" err="1" smtClean="0">
                <a:solidFill>
                  <a:schemeClr val="bg1"/>
                </a:solidFill>
                <a:latin typeface="Arial" pitchFamily="34" charset="0"/>
                <a:cs typeface="Arial" pitchFamily="34" charset="0"/>
              </a:rPr>
              <a:t>minium</a:t>
            </a:r>
            <a:r>
              <a:rPr lang="en-GB" sz="4800" dirty="0" smtClean="0">
                <a:solidFill>
                  <a:schemeClr val="bg1"/>
                </a:solidFill>
                <a:latin typeface="Arial" pitchFamily="34" charset="0"/>
                <a:cs typeface="Arial" pitchFamily="34" charset="0"/>
              </a:rPr>
              <a:t>, </a:t>
            </a:r>
            <a:r>
              <a:rPr lang="en-GB" sz="4800" dirty="0" err="1" smtClean="0">
                <a:solidFill>
                  <a:schemeClr val="bg1"/>
                </a:solidFill>
                <a:latin typeface="Arial" pitchFamily="34" charset="0"/>
                <a:cs typeface="Arial" pitchFamily="34" charset="0"/>
              </a:rPr>
              <a:t>smalt</a:t>
            </a:r>
            <a:r>
              <a:rPr lang="en-GB" sz="4800" dirty="0" smtClean="0">
                <a:solidFill>
                  <a:schemeClr val="bg1"/>
                </a:solidFill>
                <a:latin typeface="Arial" pitchFamily="34" charset="0"/>
                <a:cs typeface="Arial" pitchFamily="34" charset="0"/>
              </a:rPr>
              <a:t>, azurite, malachite, lead white.</a:t>
            </a:r>
            <a:endParaRPr lang="pl-PL" sz="4800" dirty="0">
              <a:solidFill>
                <a:schemeClr val="bg1"/>
              </a:solidFill>
              <a:latin typeface="Arial" pitchFamily="34" charset="0"/>
              <a:cs typeface="Arial" pitchFamily="34" charset="0"/>
            </a:endParaRPr>
          </a:p>
        </p:txBody>
      </p:sp>
      <p:pic>
        <p:nvPicPr>
          <p:cNvPr id="11" name="Obraz 10" descr="3a.jpg"/>
          <p:cNvPicPr>
            <a:picLocks noChangeAspect="1"/>
          </p:cNvPicPr>
          <p:nvPr/>
        </p:nvPicPr>
        <p:blipFill>
          <a:blip r:embed="rId4" cstate="screen">
            <a:lum bright="10000"/>
          </a:blip>
          <a:srcRect/>
          <a:stretch>
            <a:fillRect/>
          </a:stretch>
        </p:blipFill>
        <p:spPr>
          <a:xfrm>
            <a:off x="16511686" y="2537520"/>
            <a:ext cx="7261578" cy="5373567"/>
          </a:xfrm>
          <a:prstGeom prst="rect">
            <a:avLst/>
          </a:prstGeom>
        </p:spPr>
      </p:pic>
      <p:pic>
        <p:nvPicPr>
          <p:cNvPr id="10" name="Głos 066_sd.m4a">
            <a:hlinkClick r:id="" action="ppaction://media"/>
          </p:cNvPr>
          <p:cNvPicPr>
            <a:picLocks noRot="1" noChangeAspect="1"/>
          </p:cNvPicPr>
          <p:nvPr>
            <a:audioFile r:link="rId1"/>
          </p:nvPr>
        </p:nvPicPr>
        <p:blipFill>
          <a:blip r:embed="rId5"/>
          <a:stretch>
            <a:fillRect/>
          </a:stretch>
        </p:blipFill>
        <p:spPr>
          <a:xfrm>
            <a:off x="8590806" y="1283466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313"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pic>
        <p:nvPicPr>
          <p:cNvPr id="22" name="Obraz 21" descr="1.2IIIsmalta.jpg"/>
          <p:cNvPicPr>
            <a:picLocks noChangeAspect="1"/>
          </p:cNvPicPr>
          <p:nvPr/>
        </p:nvPicPr>
        <p:blipFill>
          <a:blip r:embed="rId4"/>
          <a:stretch>
            <a:fillRect/>
          </a:stretch>
        </p:blipFill>
        <p:spPr>
          <a:xfrm>
            <a:off x="597918" y="6569968"/>
            <a:ext cx="7560000" cy="5284013"/>
          </a:xfrm>
          <a:prstGeom prst="rect">
            <a:avLst/>
          </a:prstGeom>
        </p:spPr>
      </p:pic>
      <p:grpSp>
        <p:nvGrpSpPr>
          <p:cNvPr id="23" name="Grupa 22"/>
          <p:cNvGrpSpPr/>
          <p:nvPr/>
        </p:nvGrpSpPr>
        <p:grpSpPr>
          <a:xfrm>
            <a:off x="11039078" y="305272"/>
            <a:ext cx="9937104" cy="7272808"/>
            <a:chOff x="4049496" y="1382485"/>
            <a:chExt cx="4073652" cy="2428023"/>
          </a:xfrm>
        </p:grpSpPr>
        <p:pic>
          <p:nvPicPr>
            <p:cNvPr id="24" name="Obraz 23" descr="sala1_sciana5_vis_herb_S.JPG"/>
            <p:cNvPicPr>
              <a:picLocks noChangeAspect="1"/>
            </p:cNvPicPr>
            <p:nvPr/>
          </p:nvPicPr>
          <p:blipFill>
            <a:blip r:embed="rId5" cstate="print"/>
            <a:stretch>
              <a:fillRect/>
            </a:stretch>
          </p:blipFill>
          <p:spPr>
            <a:xfrm>
              <a:off x="4049496" y="1382485"/>
              <a:ext cx="4073652" cy="2428023"/>
            </a:xfrm>
            <a:prstGeom prst="rect">
              <a:avLst/>
            </a:prstGeom>
          </p:spPr>
        </p:pic>
        <p:sp>
          <p:nvSpPr>
            <p:cNvPr id="25" name="Elipsa 24"/>
            <p:cNvSpPr/>
            <p:nvPr/>
          </p:nvSpPr>
          <p:spPr>
            <a:xfrm>
              <a:off x="5107784" y="2809877"/>
              <a:ext cx="45719" cy="4571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Elipsa 25"/>
            <p:cNvSpPr/>
            <p:nvPr/>
          </p:nvSpPr>
          <p:spPr>
            <a:xfrm>
              <a:off x="5150646" y="2576514"/>
              <a:ext cx="45719" cy="4571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7" name="Elipsa 26"/>
            <p:cNvSpPr/>
            <p:nvPr/>
          </p:nvSpPr>
          <p:spPr>
            <a:xfrm>
              <a:off x="4800602" y="2150270"/>
              <a:ext cx="45719" cy="4571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8" name="Elipsa 27"/>
            <p:cNvSpPr/>
            <p:nvPr/>
          </p:nvSpPr>
          <p:spPr>
            <a:xfrm>
              <a:off x="5519741" y="2476502"/>
              <a:ext cx="45719" cy="4571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pic>
        <p:nvPicPr>
          <p:cNvPr id="29" name="Obraz 28" descr="1.2IIIzielony.jpg"/>
          <p:cNvPicPr>
            <a:picLocks noChangeAspect="1"/>
          </p:cNvPicPr>
          <p:nvPr/>
        </p:nvPicPr>
        <p:blipFill>
          <a:blip r:embed="rId6"/>
          <a:stretch>
            <a:fillRect/>
          </a:stretch>
        </p:blipFill>
        <p:spPr>
          <a:xfrm>
            <a:off x="597918" y="377280"/>
            <a:ext cx="7560000" cy="5284015"/>
          </a:xfrm>
          <a:prstGeom prst="rect">
            <a:avLst/>
          </a:prstGeom>
        </p:spPr>
      </p:pic>
      <p:pic>
        <p:nvPicPr>
          <p:cNvPr id="30" name="Obraz 29" descr="1.2IIIzolcyn-olow.jpg"/>
          <p:cNvPicPr>
            <a:picLocks noChangeAspect="1"/>
          </p:cNvPicPr>
          <p:nvPr/>
        </p:nvPicPr>
        <p:blipFill>
          <a:blip r:embed="rId7"/>
          <a:stretch>
            <a:fillRect/>
          </a:stretch>
        </p:blipFill>
        <p:spPr>
          <a:xfrm>
            <a:off x="8590806" y="7938120"/>
            <a:ext cx="7560000" cy="5284014"/>
          </a:xfrm>
          <a:prstGeom prst="rect">
            <a:avLst/>
          </a:prstGeom>
        </p:spPr>
      </p:pic>
      <p:pic>
        <p:nvPicPr>
          <p:cNvPr id="31" name="Obraz 30" descr="1.2IIIczerwony.jpg"/>
          <p:cNvPicPr>
            <a:picLocks noChangeAspect="1"/>
          </p:cNvPicPr>
          <p:nvPr/>
        </p:nvPicPr>
        <p:blipFill>
          <a:blip r:embed="rId8"/>
          <a:stretch>
            <a:fillRect/>
          </a:stretch>
        </p:blipFill>
        <p:spPr>
          <a:xfrm>
            <a:off x="16367670" y="7910690"/>
            <a:ext cx="7560000" cy="5284014"/>
          </a:xfrm>
          <a:prstGeom prst="rect">
            <a:avLst/>
          </a:prstGeom>
        </p:spPr>
      </p:pic>
      <p:cxnSp>
        <p:nvCxnSpPr>
          <p:cNvPr id="33" name="Łącznik prosty ze strzałką 32"/>
          <p:cNvCxnSpPr>
            <a:stCxn id="27" idx="2"/>
          </p:cNvCxnSpPr>
          <p:nvPr/>
        </p:nvCxnSpPr>
        <p:spPr>
          <a:xfrm flipH="1">
            <a:off x="7438679" y="2673539"/>
            <a:ext cx="5432617" cy="224021"/>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6" name="Łącznik prosty ze strzałką 35"/>
          <p:cNvCxnSpPr/>
          <p:nvPr/>
        </p:nvCxnSpPr>
        <p:spPr>
          <a:xfrm flipH="1">
            <a:off x="6634148" y="4625752"/>
            <a:ext cx="7069226" cy="338441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8" name="Łącznik prosty ze strzałką 37"/>
          <p:cNvCxnSpPr/>
          <p:nvPr/>
        </p:nvCxnSpPr>
        <p:spPr>
          <a:xfrm>
            <a:off x="13813519" y="3998711"/>
            <a:ext cx="1402023" cy="5667601"/>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40" name="Łącznik prosty ze strzałką 39"/>
          <p:cNvCxnSpPr>
            <a:stCxn id="28" idx="5"/>
          </p:cNvCxnSpPr>
          <p:nvPr/>
        </p:nvCxnSpPr>
        <p:spPr>
          <a:xfrm>
            <a:off x="14720728" y="3699139"/>
            <a:ext cx="7839630" cy="4959061"/>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pic>
        <p:nvPicPr>
          <p:cNvPr id="17" name="Głos 067_sd.m4a">
            <a:hlinkClick r:id="" action="ppaction://media"/>
          </p:cNvPr>
          <p:cNvPicPr>
            <a:picLocks noRot="1" noChangeAspect="1"/>
          </p:cNvPicPr>
          <p:nvPr>
            <a:audioFile r:link="rId1"/>
          </p:nvPr>
        </p:nvPicPr>
        <p:blipFill>
          <a:blip r:embed="rId9"/>
          <a:stretch>
            <a:fillRect/>
          </a:stretch>
        </p:blipFill>
        <p:spPr>
          <a:xfrm>
            <a:off x="8230766" y="1297868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8894" fill="hold"/>
                                        <p:tgtEl>
                                          <p:spTgt spid="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7"/>
                </p:tgtEl>
              </p:cMediaNode>
            </p:audio>
          </p:childTnLst>
        </p:cTn>
      </p:par>
    </p:tnLst>
  </p:timing>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7" name="Tytuł 1"/>
          <p:cNvSpPr>
            <a:spLocks noGrp="1"/>
          </p:cNvSpPr>
          <p:nvPr>
            <p:ph type="ctrTitle"/>
          </p:nvPr>
        </p:nvSpPr>
        <p:spPr>
          <a:xfrm>
            <a:off x="597918" y="593304"/>
            <a:ext cx="22756812" cy="1502335"/>
          </a:xfrm>
        </p:spPr>
        <p:txBody>
          <a:bodyPr/>
          <a:lstStyle/>
          <a:p>
            <a:r>
              <a:rPr dirty="0" err="1" lang="pl-PL" smtClean="0">
                <a:solidFill>
                  <a:schemeClr val="accent3">
                    <a:lumMod val="60000"/>
                    <a:lumOff val="40000"/>
                  </a:schemeClr>
                </a:solidFill>
              </a:rPr>
              <a:t>SEM-EDS</a:t>
            </a:r>
            <a:r>
              <a:rPr dirty="0" lang="pl-PL" smtClean="0">
                <a:solidFill>
                  <a:schemeClr val="accent3">
                    <a:lumMod val="60000"/>
                    <a:lumOff val="40000"/>
                  </a:schemeClr>
                </a:solidFill>
              </a:rPr>
              <a:t> </a:t>
            </a:r>
            <a:r>
              <a:rPr dirty="0" err="1" lang="pl-PL" smtClean="0">
                <a:solidFill>
                  <a:schemeClr val="accent3">
                    <a:lumMod val="60000"/>
                    <a:lumOff val="40000"/>
                  </a:schemeClr>
                </a:solidFill>
              </a:rPr>
              <a:t>analysis</a:t>
            </a:r>
            <a:endParaRPr dirty="0" lang="pl-PL">
              <a:solidFill>
                <a:schemeClr val="accent3">
                  <a:lumMod val="60000"/>
                  <a:lumOff val="40000"/>
                </a:schemeClr>
              </a:solidFill>
            </a:endParaRPr>
          </a:p>
        </p:txBody>
      </p:sp>
      <p:sp>
        <p:nvSpPr>
          <p:cNvPr id="8" name="pole tekstowe 7"/>
          <p:cNvSpPr txBox="1"/>
          <p:nvPr/>
        </p:nvSpPr>
        <p:spPr>
          <a:xfrm>
            <a:off x="453902" y="1889448"/>
            <a:ext cx="4176464" cy="830997"/>
          </a:xfrm>
          <a:prstGeom prst="rect">
            <a:avLst/>
          </a:prstGeom>
          <a:noFill/>
        </p:spPr>
        <p:txBody>
          <a:bodyPr rtlCol="0" wrap="square">
            <a:spAutoFit/>
          </a:bodyPr>
          <a:lstStyle/>
          <a:p>
            <a:r>
              <a:rPr dirty="0" lang="pl-PL" smtClean="0" sz="4800">
                <a:solidFill>
                  <a:schemeClr val="accent1">
                    <a:lumMod val="60000"/>
                    <a:lumOff val="40000"/>
                  </a:schemeClr>
                </a:solidFill>
                <a:latin charset="0" pitchFamily="34" typeface="Arial"/>
                <a:cs charset="0" pitchFamily="34" typeface="Arial"/>
              </a:rPr>
              <a:t>1.2,III </a:t>
            </a:r>
            <a:r>
              <a:rPr dirty="0" err="1" lang="pl-PL" smtClean="0" sz="4800">
                <a:solidFill>
                  <a:schemeClr val="accent1">
                    <a:lumMod val="60000"/>
                    <a:lumOff val="40000"/>
                  </a:schemeClr>
                </a:solidFill>
                <a:latin charset="0" pitchFamily="34" typeface="Arial"/>
                <a:cs charset="0" pitchFamily="34" typeface="Arial"/>
              </a:rPr>
              <a:t>layer</a:t>
            </a:r>
            <a:endParaRPr dirty="0" lang="pl-PL" sz="4800">
              <a:solidFill>
                <a:schemeClr val="accent1">
                  <a:lumMod val="60000"/>
                  <a:lumOff val="40000"/>
                </a:schemeClr>
              </a:solidFill>
              <a:latin charset="0" pitchFamily="34" typeface="Arial"/>
              <a:cs charset="0" pitchFamily="34" typeface="Arial"/>
            </a:endParaRPr>
          </a:p>
        </p:txBody>
      </p:sp>
      <p:pic>
        <p:nvPicPr>
          <p:cNvPr descr="Image 3.tiff" id="9" name="Obraz 8"/>
          <p:cNvPicPr>
            <a:picLocks noChangeAspect="1"/>
          </p:cNvPicPr>
          <p:nvPr/>
        </p:nvPicPr>
        <p:blipFill>
          <a:blip r:embed="rId4"/>
          <a:stretch>
            <a:fillRect/>
          </a:stretch>
        </p:blipFill>
        <p:spPr>
          <a:xfrm>
            <a:off x="381894" y="3113584"/>
            <a:ext cx="8601472" cy="9139064"/>
          </a:xfrm>
          <a:prstGeom prst="rect">
            <a:avLst/>
          </a:prstGeom>
        </p:spPr>
      </p:pic>
      <p:pic>
        <p:nvPicPr>
          <p:cNvPr descr="spectrum.tiff" id="10" name="Obraz 9"/>
          <p:cNvPicPr>
            <a:picLocks noChangeAspect="1"/>
          </p:cNvPicPr>
          <p:nvPr/>
        </p:nvPicPr>
        <p:blipFill>
          <a:blip r:embed="rId5"/>
          <a:srcRect r="153"/>
          <a:stretch>
            <a:fillRect/>
          </a:stretch>
        </p:blipFill>
        <p:spPr>
          <a:xfrm>
            <a:off x="9166870" y="7074024"/>
            <a:ext cx="5040560" cy="4876800"/>
          </a:xfrm>
          <a:prstGeom prst="rect">
            <a:avLst/>
          </a:prstGeom>
        </p:spPr>
      </p:pic>
      <p:pic>
        <p:nvPicPr>
          <p:cNvPr descr="1.2,S,4,2_S.JPG" id="11" name="Obraz 10"/>
          <p:cNvPicPr>
            <a:picLocks noChangeAspect="1"/>
          </p:cNvPicPr>
          <p:nvPr/>
        </p:nvPicPr>
        <p:blipFill>
          <a:blip r:embed="rId6"/>
          <a:srcRect b="18"/>
          <a:stretch>
            <a:fillRect/>
          </a:stretch>
        </p:blipFill>
        <p:spPr>
          <a:xfrm>
            <a:off x="10607030" y="89248"/>
            <a:ext cx="13225272" cy="4464496"/>
          </a:xfrm>
          <a:prstGeom prst="rect">
            <a:avLst/>
          </a:prstGeom>
        </p:spPr>
      </p:pic>
      <p:cxnSp>
        <p:nvCxnSpPr>
          <p:cNvPr id="15" name="Łącznik prosty ze strzałką 14"/>
          <p:cNvCxnSpPr/>
          <p:nvPr/>
        </p:nvCxnSpPr>
        <p:spPr>
          <a:xfrm flipH="1">
            <a:off x="7438678" y="953344"/>
            <a:ext cx="7344816" cy="5112568"/>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sp>
        <p:nvSpPr>
          <p:cNvPr id="16" name="Prostokąt 15"/>
          <p:cNvSpPr/>
          <p:nvPr/>
        </p:nvSpPr>
        <p:spPr>
          <a:xfrm>
            <a:off x="14423454" y="4841776"/>
            <a:ext cx="9289032" cy="4524315"/>
          </a:xfrm>
          <a:prstGeom prst="rect">
            <a:avLst/>
          </a:prstGeom>
        </p:spPr>
        <p:txBody>
          <a:bodyPr wrap="square">
            <a:spAutoFit/>
          </a:bodyPr>
          <a:lstStyle/>
          <a:p>
            <a:r>
              <a:rPr dirty="0" lang="en-GB" smtClean="0" sz="4800">
                <a:solidFill>
                  <a:schemeClr val="bg1"/>
                </a:solidFill>
                <a:latin charset="0" pitchFamily="34" typeface="Arial"/>
                <a:cs charset="0" pitchFamily="34" typeface="Arial"/>
              </a:rPr>
              <a:t>SEM-EDS analysis of a thin, yellow layer of pigment observed in cross-section revealed the presence of </a:t>
            </a:r>
            <a:r>
              <a:rPr dirty="0" lang="en-GB" smtClean="0" sz="4800">
                <a:solidFill>
                  <a:schemeClr val="accent3">
                    <a:lumMod val="60000"/>
                    <a:lumOff val="40000"/>
                  </a:schemeClr>
                </a:solidFill>
                <a:latin charset="0" pitchFamily="34" typeface="Arial"/>
                <a:cs charset="0" pitchFamily="34" typeface="Arial"/>
              </a:rPr>
              <a:t>arsenic (As) </a:t>
            </a:r>
            <a:r>
              <a:rPr dirty="0" lang="en-GB" smtClean="0" sz="4800">
                <a:solidFill>
                  <a:schemeClr val="bg1"/>
                </a:solidFill>
                <a:latin charset="0" pitchFamily="34" typeface="Arial"/>
                <a:cs charset="0" pitchFamily="34" typeface="Arial"/>
              </a:rPr>
              <a:t>and </a:t>
            </a:r>
            <a:r>
              <a:rPr dirty="0" lang="en-GB" smtClean="0" sz="4800">
                <a:solidFill>
                  <a:schemeClr val="accent3">
                    <a:lumMod val="60000"/>
                    <a:lumOff val="40000"/>
                  </a:schemeClr>
                </a:solidFill>
                <a:latin charset="0" pitchFamily="34" typeface="Arial"/>
                <a:cs charset="0" pitchFamily="34" typeface="Arial"/>
              </a:rPr>
              <a:t>sulphur (S)</a:t>
            </a:r>
            <a:r>
              <a:rPr dirty="0" lang="en-GB" smtClean="0" sz="4800">
                <a:solidFill>
                  <a:schemeClr val="bg1"/>
                </a:solidFill>
                <a:latin charset="0" pitchFamily="34" typeface="Arial"/>
                <a:cs charset="0" pitchFamily="34" typeface="Arial"/>
              </a:rPr>
              <a:t>, indicating the use of </a:t>
            </a:r>
            <a:r>
              <a:rPr dirty="0" lang="en-GB" smtClean="0" sz="4800">
                <a:solidFill>
                  <a:schemeClr val="accent3">
                    <a:lumMod val="60000"/>
                    <a:lumOff val="40000"/>
                  </a:schemeClr>
                </a:solidFill>
                <a:latin charset="0" pitchFamily="34" typeface="Arial"/>
                <a:cs charset="0" pitchFamily="34" typeface="Arial"/>
              </a:rPr>
              <a:t>orpiment</a:t>
            </a:r>
            <a:r>
              <a:rPr dirty="0" lang="en-GB" smtClean="0" sz="4800">
                <a:solidFill>
                  <a:schemeClr val="bg1"/>
                </a:solidFill>
                <a:latin charset="0" pitchFamily="34" typeface="Arial"/>
                <a:cs charset="0" pitchFamily="34" typeface="Arial"/>
              </a:rPr>
              <a:t>. </a:t>
            </a:r>
            <a:endParaRPr dirty="0" lang="pl-PL" sz="4800">
              <a:solidFill>
                <a:schemeClr val="bg1"/>
              </a:solidFill>
              <a:latin charset="0" pitchFamily="34" typeface="Arial"/>
              <a:cs charset="0" pitchFamily="34" typeface="Arial"/>
            </a:endParaRPr>
          </a:p>
        </p:txBody>
      </p:sp>
      <p:sp>
        <p:nvSpPr>
          <p:cNvPr id="3073" name="Rectangle 1"/>
          <p:cNvSpPr>
            <a:spLocks noChangeArrowheads="1"/>
          </p:cNvSpPr>
          <p:nvPr/>
        </p:nvSpPr>
        <p:spPr bwMode="auto">
          <a:xfrm>
            <a:off x="14423454" y="9571652"/>
            <a:ext cx="9217024" cy="3046988"/>
          </a:xfrm>
          <a:prstGeom prst="rect">
            <a:avLst/>
          </a:prstGeom>
          <a:noFill/>
          <a:ln w="9525">
            <a:noFill/>
            <a:miter lim="800000"/>
            <a:headEnd/>
            <a:tailEnd/>
          </a:ln>
          <a:effectLst/>
        </p:spPr>
        <p:txBody>
          <a:bodyPr anchor="ctr" anchorCtr="0" bIns="45720" compatLnSpc="1" lIns="91440" numCol="1" rIns="91440" tIns="45720" vert="horz" wrap="square">
            <a:prstTxWarp prst="textNoShape">
              <a:avLst/>
            </a:prstTxWarp>
            <a:spAutoFit/>
          </a:bodyPr>
          <a:lstStyle/>
          <a:p>
            <a:pPr algn="just" defTabSz="914400" eaLnBrk="1" fontAlgn="base" hangingPunct="1" indent="0" latinLnBrk="0" lvl="0" marL="0" marR="0" rtl="0">
              <a:lnSpc>
                <a:spcPct val="100000"/>
              </a:lnSpc>
              <a:spcBef>
                <a:spcPct val="0"/>
              </a:spcBef>
              <a:spcAft>
                <a:spcPct val="0"/>
              </a:spcAft>
              <a:buClrTx/>
              <a:buSzTx/>
              <a:buFontTx/>
              <a:buNone/>
              <a:tabLst/>
            </a:pP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The detected pigments are typical for the 17th century and consistent with the dating of the painted coat of arms.</a:t>
            </a:r>
            <a:endParaRPr b="0" baseline="0" cap="none" dirty="0" i="0" kumimoji="0" lang="en-GB" normalizeH="0" smtClean="0" strike="noStrike" sz="4800" u="none">
              <a:ln>
                <a:noFill/>
              </a:ln>
              <a:solidFill>
                <a:schemeClr val="bg1"/>
              </a:solidFill>
              <a:effectLst/>
              <a:latin charset="0" pitchFamily="34" typeface="Arial"/>
              <a:cs charset="0" pitchFamily="34" typeface="Arial"/>
            </a:endParaRPr>
          </a:p>
        </p:txBody>
      </p:sp>
      <p:cxnSp>
        <p:nvCxnSpPr>
          <p:cNvPr id="21" name="AutoShape 3"/>
          <p:cNvCxnSpPr>
            <a:cxnSpLocks noChangeShapeType="1"/>
          </p:cNvCxnSpPr>
          <p:nvPr/>
        </p:nvCxnSpPr>
        <p:spPr bwMode="auto">
          <a:xfrm>
            <a:off x="11450461" y="4265712"/>
            <a:ext cx="2088232" cy="0"/>
          </a:xfrm>
          <a:prstGeom prst="straightConnector1">
            <a:avLst/>
          </a:prstGeom>
          <a:noFill/>
          <a:ln w="44450">
            <a:solidFill>
              <a:srgbClr val="FFFFFF"/>
            </a:solidFill>
            <a:round/>
            <a:headEnd/>
            <a:tailEnd/>
          </a:ln>
        </p:spPr>
      </p:cxnSp>
      <p:sp>
        <p:nvSpPr>
          <p:cNvPr id="22" name="Text Box 4"/>
          <p:cNvSpPr txBox="1">
            <a:spLocks noChangeArrowheads="1"/>
          </p:cNvSpPr>
          <p:nvPr/>
        </p:nvSpPr>
        <p:spPr bwMode="auto">
          <a:xfrm>
            <a:off x="11450461" y="3257600"/>
            <a:ext cx="3189017" cy="831215"/>
          </a:xfrm>
          <a:prstGeom prst="rect">
            <a:avLst/>
          </a:prstGeom>
          <a:solidFill>
            <a:srgbClr val="FFFFFF">
              <a:alpha val="0"/>
            </a:srgbClr>
          </a:solidFill>
          <a:ln w="9525">
            <a:noFill/>
            <a:miter lim="800000"/>
            <a:headEnd/>
            <a:tailEnd/>
          </a:ln>
        </p:spPr>
        <p:txBody>
          <a:bodyPr anchor="t" anchorCtr="0" bIns="45720" compatLnSpc="1" lIns="91440" numCol="1" rIns="91440" tIns="45720" vert="horz" wrap="square">
            <a:prstTxWarp prst="textNoShape">
              <a:avLst/>
            </a:prstTxWarp>
            <a:spAutoFit/>
          </a:bodyPr>
          <a:lstStyle/>
          <a:p>
            <a:pPr algn="l" defTabSz="914400" eaLnBrk="1" fontAlgn="base" hangingPunct="1" indent="0" latinLnBrk="0" lvl="0" marL="0" marR="0" rtl="0">
              <a:lnSpc>
                <a:spcPct val="100000"/>
              </a:lnSpc>
              <a:spcBef>
                <a:spcPct val="0"/>
              </a:spcBef>
              <a:spcAft>
                <a:spcPts val="1000"/>
              </a:spcAft>
              <a:buClrTx/>
              <a:buSzTx/>
              <a:buFontTx/>
              <a:buNone/>
              <a:tabLst/>
            </a:pPr>
            <a:r>
              <a:rPr b="0" baseline="0" cap="none" dirty="0" i="0" kumimoji="0" lang="pl-PL" normalizeH="0" smtClean="0" strike="noStrike" sz="4800" u="none">
                <a:ln>
                  <a:noFill/>
                </a:ln>
                <a:solidFill>
                  <a:srgbClr val="FFFFFF"/>
                </a:solidFill>
                <a:effectLst/>
                <a:latin charset="0" pitchFamily="34" typeface="Arial"/>
                <a:cs charset="0" pitchFamily="34" typeface="Arial"/>
              </a:rPr>
              <a:t>1 mm</a:t>
            </a:r>
            <a:endParaRPr b="0" baseline="0" cap="none" dirty="0" i="0" kumimoji="0" lang="pl-PL" normalizeH="0" smtClean="0" strike="noStrike" sz="4800" u="none">
              <a:ln>
                <a:noFill/>
              </a:ln>
              <a:solidFill>
                <a:schemeClr val="tx1"/>
              </a:solidFill>
              <a:effectLst/>
              <a:latin charset="0" pitchFamily="34" typeface="Arial"/>
              <a:cs charset="0" pitchFamily="34" typeface="Arial"/>
            </a:endParaRPr>
          </a:p>
        </p:txBody>
      </p:sp>
      <p:pic>
        <p:nvPicPr>
          <p:cNvPr id="13" name="Głos 079_sd.m4a">
            <a:hlinkClick action="ppaction://media" r:id=""/>
          </p:cNvPr>
          <p:cNvPicPr>
            <a:picLocks noChangeAspect="1" noRot="1"/>
          </p:cNvPicPr>
          <p:nvPr>
            <a:audioFile r:link="rId1"/>
          </p:nvPr>
        </p:nvPicPr>
        <p:blipFill>
          <a:blip r:embed="rId7"/>
          <a:stretch>
            <a:fillRect/>
          </a:stretch>
        </p:blipFill>
        <p:spPr>
          <a:xfrm>
            <a:off x="8374782" y="12906672"/>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35690" fill="hold" id="6"/>
                                        <p:tgtEl>
                                          <p:spTgt spid="13"/>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13"/>
                </p:tgtEl>
              </p:cMediaNode>
            </p:audio>
          </p:childTnLst>
        </p:cTn>
      </p:par>
    </p:tnLst>
  </p:timing>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ytuł 1"/>
          <p:cNvSpPr>
            <a:spLocks noGrp="1"/>
          </p:cNvSpPr>
          <p:nvPr>
            <p:ph type="ctrTitle"/>
          </p:nvPr>
        </p:nvSpPr>
        <p:spPr>
          <a:xfrm>
            <a:off x="812801" y="819161"/>
            <a:ext cx="22756812" cy="1502335"/>
          </a:xfrm>
        </p:spPr>
        <p:txBody>
          <a:bodyPr/>
          <a:lstStyle/>
          <a:p>
            <a:r>
              <a:rPr dirty="0" lang="pl-PL" smtClean="0">
                <a:solidFill>
                  <a:schemeClr val="accent3">
                    <a:lumMod val="60000"/>
                    <a:lumOff val="40000"/>
                  </a:schemeClr>
                </a:solidFill>
              </a:rPr>
              <a:t>FTIR </a:t>
            </a:r>
            <a:r>
              <a:rPr dirty="0" err="1" lang="pl-PL" smtClean="0">
                <a:solidFill>
                  <a:schemeClr val="accent3">
                    <a:lumMod val="60000"/>
                    <a:lumOff val="40000"/>
                  </a:schemeClr>
                </a:solidFill>
              </a:rPr>
              <a:t>analysis</a:t>
            </a:r>
            <a:endParaRPr dirty="0" lang="pl-PL">
              <a:solidFill>
                <a:schemeClr val="accent3">
                  <a:lumMod val="60000"/>
                  <a:lumOff val="40000"/>
                </a:schemeClr>
              </a:solidFill>
            </a:endParaRPr>
          </a:p>
        </p:txBody>
      </p:sp>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2049" name="Rectangle 1"/>
          <p:cNvSpPr>
            <a:spLocks noChangeArrowheads="1"/>
          </p:cNvSpPr>
          <p:nvPr/>
        </p:nvSpPr>
        <p:spPr bwMode="auto">
          <a:xfrm>
            <a:off x="11039078" y="6526405"/>
            <a:ext cx="12745416" cy="6740307"/>
          </a:xfrm>
          <a:prstGeom prst="rect">
            <a:avLst/>
          </a:prstGeom>
          <a:noFill/>
          <a:ln w="9525">
            <a:noFill/>
            <a:miter lim="800000"/>
            <a:headEnd/>
            <a:tailEnd/>
          </a:ln>
          <a:effectLst/>
        </p:spPr>
        <p:txBody>
          <a:bodyPr anchor="ctr" anchorCtr="0" bIns="45720" compatLnSpc="1" lIns="91440" numCol="1" rIns="91440" tIns="45720" vert="horz" wrap="square">
            <a:prstTxWarp prst="textNoShape">
              <a:avLst/>
            </a:prstTxWarp>
            <a:spAutoFit/>
          </a:bodyPr>
          <a:lstStyle/>
          <a:p>
            <a:pPr algn="just" defTabSz="914400" eaLnBrk="1" fontAlgn="base" hangingPunct="1" indent="0" latinLnBrk="0" lvl="0" marL="0" marR="0" rtl="0">
              <a:lnSpc>
                <a:spcPct val="150000"/>
              </a:lnSpc>
              <a:spcBef>
                <a:spcPct val="0"/>
              </a:spcBef>
              <a:spcAft>
                <a:spcPct val="0"/>
              </a:spcAft>
              <a:buClrTx/>
              <a:buSzTx/>
              <a:buFontTx/>
              <a:buNone/>
              <a:tabLst/>
            </a:pP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FTIR analysis of the oldest painted decoration from the coat of arms revealed</a:t>
            </a:r>
            <a:r>
              <a:rPr b="0" baseline="0" cap="none" dirty="0" i="0" kumimoji="0" lang="pl-PL" normalizeH="0" smtClean="0" strike="noStrike" sz="4800" u="none">
                <a:ln>
                  <a:noFill/>
                </a:ln>
                <a:solidFill>
                  <a:schemeClr val="bg1"/>
                </a:solidFill>
                <a:effectLst/>
                <a:latin charset="0" pitchFamily="34" typeface="Arial"/>
                <a:ea charset="0" pitchFamily="34" typeface="Calibri"/>
                <a:cs charset="0" pitchFamily="18" typeface="Times New Roman"/>
              </a:rPr>
              <a:t>:</a:t>
            </a:r>
          </a:p>
          <a:p>
            <a:pPr algn="just" defTabSz="914400" eaLnBrk="1" fontAlgn="base" hangingPunct="1" indent="0" latinLnBrk="0" lvl="0" marL="0" marR="0" rtl="0">
              <a:lnSpc>
                <a:spcPct val="150000"/>
              </a:lnSpc>
              <a:spcBef>
                <a:spcPct val="0"/>
              </a:spcBef>
              <a:spcAft>
                <a:spcPct val="0"/>
              </a:spcAft>
              <a:buClrTx/>
              <a:buSzTx/>
              <a:buFontTx/>
              <a:buNone/>
              <a:tabLst/>
            </a:pPr>
            <a:r>
              <a:rPr b="0" baseline="0" cap="none" dirty="0" i="0" kumimoji="0" lang="en-GB" normalizeH="0" smtClean="0" strike="noStrike" sz="4800" u="none">
                <a:ln>
                  <a:noFill/>
                </a:ln>
                <a:solidFill>
                  <a:schemeClr val="accent3">
                    <a:lumMod val="60000"/>
                    <a:lumOff val="40000"/>
                  </a:schemeClr>
                </a:solidFill>
                <a:effectLst/>
                <a:latin charset="0" pitchFamily="34" typeface="Arial"/>
                <a:ea charset="0" pitchFamily="34" typeface="Calibri"/>
                <a:cs charset="0" pitchFamily="18" typeface="Times New Roman"/>
              </a:rPr>
              <a:t>calcium carbonate</a:t>
            </a:r>
            <a:r>
              <a:rPr b="0" baseline="0" cap="none" dirty="0" i="0" kumimoji="0" lang="en-GB" normalizeH="0" smtClean="0" strike="noStrike" sz="4800" u="none">
                <a:ln>
                  <a:noFill/>
                </a:ln>
                <a:solidFill>
                  <a:schemeClr val="accent1">
                    <a:lumMod val="40000"/>
                    <a:lumOff val="60000"/>
                  </a:schemeClr>
                </a:solidFill>
                <a:effectLst/>
                <a:latin charset="0" pitchFamily="34" typeface="Arial"/>
                <a:ea charset="0" pitchFamily="34" typeface="Calibri"/>
                <a:cs charset="0" pitchFamily="18" typeface="Times New Roman"/>
              </a:rPr>
              <a:t> </a:t>
            </a: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(707, 870, 1396 cm</a:t>
            </a:r>
            <a:r>
              <a:rPr b="0" baseline="3000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-1</a:t>
            </a: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a:t>
            </a:r>
            <a:r>
              <a:rPr b="0" baseline="0" cap="none" dirty="0" i="0" kumimoji="0" lang="pl-PL" normalizeH="0" smtClean="0" strike="noStrike" sz="4800" u="none">
                <a:ln>
                  <a:noFill/>
                </a:ln>
                <a:solidFill>
                  <a:schemeClr val="bg1"/>
                </a:solidFill>
                <a:effectLst/>
                <a:latin charset="0" pitchFamily="34" typeface="Arial"/>
                <a:ea charset="0" pitchFamily="34" typeface="Calibri"/>
                <a:cs charset="0" pitchFamily="18" typeface="Times New Roman"/>
              </a:rPr>
              <a:t>,</a:t>
            </a:r>
          </a:p>
          <a:p>
            <a:pPr algn="just" defTabSz="914400" eaLnBrk="1" fontAlgn="base" hangingPunct="1" indent="0" latinLnBrk="0" lvl="0" marL="0" marR="0" rtl="0">
              <a:lnSpc>
                <a:spcPct val="150000"/>
              </a:lnSpc>
              <a:spcBef>
                <a:spcPct val="0"/>
              </a:spcBef>
              <a:spcAft>
                <a:spcPct val="0"/>
              </a:spcAft>
              <a:buClrTx/>
              <a:buSzTx/>
              <a:buFontTx/>
              <a:buNone/>
              <a:tabLst/>
            </a:pPr>
            <a:r>
              <a:rPr b="0" baseline="0" cap="none" dirty="0" i="0" kumimoji="0" lang="en-GB" normalizeH="0" smtClean="0" strike="noStrike" sz="4800" u="none">
                <a:ln>
                  <a:noFill/>
                </a:ln>
                <a:solidFill>
                  <a:schemeClr val="accent3">
                    <a:lumMod val="60000"/>
                    <a:lumOff val="40000"/>
                  </a:schemeClr>
                </a:solidFill>
                <a:effectLst/>
                <a:latin charset="0" pitchFamily="34" typeface="Arial"/>
                <a:ea charset="0" pitchFamily="34" typeface="Calibri"/>
                <a:cs charset="0" pitchFamily="18" typeface="Times New Roman"/>
              </a:rPr>
              <a:t>calcium oxalates</a:t>
            </a:r>
            <a:r>
              <a:rPr b="0" baseline="0" cap="none" dirty="0" i="0" kumimoji="0" lang="en-GB" normalizeH="0" smtClean="0" strike="noStrike" sz="4800" u="none">
                <a:ln>
                  <a:noFill/>
                </a:ln>
                <a:solidFill>
                  <a:schemeClr val="accent1">
                    <a:lumMod val="40000"/>
                    <a:lumOff val="60000"/>
                  </a:schemeClr>
                </a:solidFill>
                <a:effectLst/>
                <a:latin charset="0" pitchFamily="34" typeface="Arial"/>
                <a:ea charset="0" pitchFamily="34" typeface="Calibri"/>
                <a:cs charset="0" pitchFamily="18" typeface="Times New Roman"/>
              </a:rPr>
              <a:t> </a:t>
            </a: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(516, 777, 1323, 1640 cm</a:t>
            </a:r>
            <a:r>
              <a:rPr b="0" baseline="3000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-1</a:t>
            </a: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a:t>
            </a:r>
            <a:endParaRPr b="0" baseline="0" cap="none" dirty="0" i="0" kumimoji="0" lang="pl-PL" normalizeH="0" smtClean="0" strike="noStrike" sz="4800" u="none">
              <a:ln>
                <a:noFill/>
              </a:ln>
              <a:solidFill>
                <a:schemeClr val="bg1"/>
              </a:solidFill>
              <a:effectLst/>
              <a:latin charset="0" pitchFamily="34" typeface="Arial"/>
              <a:ea charset="0" pitchFamily="34" typeface="Calibri"/>
              <a:cs charset="0" pitchFamily="18" typeface="Times New Roman"/>
            </a:endParaRPr>
          </a:p>
          <a:p>
            <a:pPr algn="just" defTabSz="914400" eaLnBrk="1" fontAlgn="base" hangingPunct="1" indent="0" latinLnBrk="0" lvl="0" marL="0" marR="0" rtl="0">
              <a:lnSpc>
                <a:spcPct val="150000"/>
              </a:lnSpc>
              <a:spcBef>
                <a:spcPct val="0"/>
              </a:spcBef>
              <a:spcAft>
                <a:spcPct val="0"/>
              </a:spcAft>
              <a:buClrTx/>
              <a:buSzTx/>
              <a:buFontTx/>
              <a:buNone/>
              <a:tabLst/>
            </a:pP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indicating the presence of a </a:t>
            </a:r>
            <a:r>
              <a:rPr b="0" baseline="0" cap="none" dirty="0" err="1" i="0" kumimoji="0" lang="en-GB" normalizeH="0" smtClean="0" strike="noStrike" sz="4800" u="none">
                <a:ln>
                  <a:noFill/>
                </a:ln>
                <a:solidFill>
                  <a:schemeClr val="accent3">
                    <a:lumMod val="60000"/>
                    <a:lumOff val="40000"/>
                  </a:schemeClr>
                </a:solidFill>
                <a:effectLst/>
                <a:latin charset="0" pitchFamily="34" typeface="Arial"/>
                <a:ea charset="0" pitchFamily="34" typeface="Calibri"/>
                <a:cs charset="0" pitchFamily="18" typeface="Times New Roman"/>
              </a:rPr>
              <a:t>proteinaceous</a:t>
            </a:r>
            <a:r>
              <a:rPr b="0" baseline="0" cap="none" dirty="0" i="0" kumimoji="0" lang="en-GB" normalizeH="0" smtClean="0" strike="noStrike" sz="4800" u="none">
                <a:ln>
                  <a:noFill/>
                </a:ln>
                <a:solidFill>
                  <a:schemeClr val="accent3">
                    <a:lumMod val="60000"/>
                    <a:lumOff val="40000"/>
                  </a:schemeClr>
                </a:solidFill>
                <a:effectLst/>
                <a:latin charset="0" pitchFamily="34" typeface="Arial"/>
                <a:ea charset="0" pitchFamily="34" typeface="Calibri"/>
                <a:cs charset="0" pitchFamily="18" typeface="Times New Roman"/>
              </a:rPr>
              <a:t> binder</a:t>
            </a:r>
            <a:r>
              <a:rPr b="0" baseline="0" cap="none" dirty="0" i="0" kumimoji="0" lang="en-GB" normalizeH="0" smtClean="0" strike="noStrike" sz="4800" u="none">
                <a:ln>
                  <a:noFill/>
                </a:ln>
                <a:solidFill>
                  <a:schemeClr val="bg1"/>
                </a:solidFill>
                <a:effectLst/>
                <a:latin charset="0" pitchFamily="34" typeface="Arial"/>
                <a:ea charset="0" pitchFamily="34" typeface="Calibri"/>
                <a:cs charset="0" pitchFamily="18" typeface="Times New Roman"/>
              </a:rPr>
              <a:t>. </a:t>
            </a:r>
            <a:endParaRPr b="0" baseline="0" cap="none" dirty="0" i="0" kumimoji="0" lang="en-GB" normalizeH="0" smtClean="0" strike="noStrike" sz="4800" u="none">
              <a:ln>
                <a:noFill/>
              </a:ln>
              <a:solidFill>
                <a:schemeClr val="bg1"/>
              </a:solidFill>
              <a:effectLst/>
              <a:latin charset="0" pitchFamily="34" typeface="Arial"/>
              <a:cs charset="0" pitchFamily="34" typeface="Arial"/>
            </a:endParaRPr>
          </a:p>
        </p:txBody>
      </p:sp>
      <p:pic>
        <p:nvPicPr>
          <p:cNvPr descr="FTIR1.2III.jpg" id="6" name="Obraz 5"/>
          <p:cNvPicPr>
            <a:picLocks noChangeAspect="1"/>
          </p:cNvPicPr>
          <p:nvPr/>
        </p:nvPicPr>
        <p:blipFill>
          <a:blip r:embed="rId4"/>
          <a:srcRect r="1"/>
          <a:stretch>
            <a:fillRect/>
          </a:stretch>
        </p:blipFill>
        <p:spPr>
          <a:xfrm>
            <a:off x="525910" y="3401616"/>
            <a:ext cx="10081120" cy="7560840"/>
          </a:xfrm>
          <a:prstGeom prst="rect">
            <a:avLst/>
          </a:prstGeom>
        </p:spPr>
      </p:pic>
      <p:sp>
        <p:nvSpPr>
          <p:cNvPr id="7" name="pole tekstowe 6"/>
          <p:cNvSpPr txBox="1"/>
          <p:nvPr/>
        </p:nvSpPr>
        <p:spPr>
          <a:xfrm>
            <a:off x="669926" y="2105472"/>
            <a:ext cx="4176464" cy="830997"/>
          </a:xfrm>
          <a:prstGeom prst="rect">
            <a:avLst/>
          </a:prstGeom>
          <a:noFill/>
        </p:spPr>
        <p:txBody>
          <a:bodyPr rtlCol="0" wrap="square">
            <a:spAutoFit/>
          </a:bodyPr>
          <a:lstStyle/>
          <a:p>
            <a:r>
              <a:rPr dirty="0" lang="pl-PL" smtClean="0" sz="4800">
                <a:solidFill>
                  <a:schemeClr val="accent1">
                    <a:lumMod val="60000"/>
                    <a:lumOff val="40000"/>
                  </a:schemeClr>
                </a:solidFill>
                <a:latin charset="0" pitchFamily="34" typeface="Arial"/>
                <a:cs charset="0" pitchFamily="34" typeface="Arial"/>
              </a:rPr>
              <a:t>1.2,III </a:t>
            </a:r>
            <a:r>
              <a:rPr dirty="0" err="1" lang="pl-PL" smtClean="0" sz="4800">
                <a:solidFill>
                  <a:schemeClr val="accent1">
                    <a:lumMod val="60000"/>
                    <a:lumOff val="40000"/>
                  </a:schemeClr>
                </a:solidFill>
                <a:latin charset="0" pitchFamily="34" typeface="Arial"/>
                <a:cs charset="0" pitchFamily="34" typeface="Arial"/>
              </a:rPr>
              <a:t>layer</a:t>
            </a:r>
            <a:endParaRPr dirty="0" lang="pl-PL" sz="4800">
              <a:solidFill>
                <a:schemeClr val="accent1">
                  <a:lumMod val="60000"/>
                  <a:lumOff val="40000"/>
                </a:schemeClr>
              </a:solidFill>
              <a:latin charset="0" pitchFamily="34" typeface="Arial"/>
              <a:cs charset="0" pitchFamily="34" typeface="Arial"/>
            </a:endParaRPr>
          </a:p>
        </p:txBody>
      </p:sp>
      <p:pic>
        <p:nvPicPr>
          <p:cNvPr descr="4a.jpg" id="10" name="Obraz 9"/>
          <p:cNvPicPr>
            <a:picLocks noChangeAspect="1"/>
          </p:cNvPicPr>
          <p:nvPr/>
        </p:nvPicPr>
        <p:blipFill>
          <a:blip cstate="screen" r:embed="rId5">
            <a:lum bright="10000" contrast="10000"/>
          </a:blip>
          <a:srcRect/>
          <a:stretch>
            <a:fillRect/>
          </a:stretch>
        </p:blipFill>
        <p:spPr>
          <a:xfrm>
            <a:off x="13271326" y="737320"/>
            <a:ext cx="7803049" cy="5722236"/>
          </a:xfrm>
          <a:prstGeom prst="rect">
            <a:avLst/>
          </a:prstGeom>
        </p:spPr>
      </p:pic>
      <p:pic>
        <p:nvPicPr>
          <p:cNvPr id="8" name="Głos 069_sd.m4a">
            <a:hlinkClick action="ppaction://media" r:id=""/>
          </p:cNvPr>
          <p:cNvPicPr>
            <a:picLocks noChangeAspect="1" noRot="1"/>
          </p:cNvPicPr>
          <p:nvPr>
            <a:audioFile r:link="rId1"/>
          </p:nvPr>
        </p:nvPicPr>
        <p:blipFill>
          <a:blip r:embed="rId6"/>
          <a:stretch>
            <a:fillRect/>
          </a:stretch>
        </p:blipFill>
        <p:spPr>
          <a:xfrm>
            <a:off x="8446790"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20666" fill="hold" id="6"/>
                                        <p:tgtEl>
                                          <p:spTgt spid="8"/>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8"/>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err="1" smtClean="0">
                <a:solidFill>
                  <a:schemeClr val="accent3">
                    <a:lumMod val="60000"/>
                    <a:lumOff val="40000"/>
                  </a:schemeClr>
                </a:solidFill>
              </a:rPr>
              <a:t>Conclusions</a:t>
            </a:r>
            <a:endParaRPr lang="pl-PL" dirty="0">
              <a:solidFill>
                <a:schemeClr val="accent3">
                  <a:lumMod val="60000"/>
                  <a:lumOff val="40000"/>
                </a:schemeClr>
              </a:solidFill>
            </a:endParaRPr>
          </a:p>
        </p:txBody>
      </p:sp>
      <p:sp>
        <p:nvSpPr>
          <p:cNvPr id="3" name="Podtytuł 2"/>
          <p:cNvSpPr>
            <a:spLocks noGrp="1"/>
          </p:cNvSpPr>
          <p:nvPr>
            <p:ph type="subTitle" idx="1"/>
          </p:nvPr>
        </p:nvSpPr>
        <p:spPr>
          <a:xfrm>
            <a:off x="597918" y="3146072"/>
            <a:ext cx="22826536" cy="1191648"/>
          </a:xfrm>
        </p:spPr>
        <p:txBody>
          <a:bodyPr/>
          <a:lstStyle/>
          <a:p>
            <a:r>
              <a:rPr lang="en-GB" sz="4800" dirty="0" smtClean="0">
                <a:latin typeface="Arial" pitchFamily="34" charset="0"/>
                <a:cs typeface="Arial" pitchFamily="34" charset="0"/>
              </a:rPr>
              <a:t>In the present investigation, a thorough analysis was conducted on the pigmented plasters discovered at the </a:t>
            </a:r>
            <a:r>
              <a:rPr lang="en-GB" sz="4800" dirty="0" err="1" smtClean="0">
                <a:latin typeface="Arial" pitchFamily="34" charset="0"/>
                <a:cs typeface="Arial" pitchFamily="34" charset="0"/>
              </a:rPr>
              <a:t>Saltwork</a:t>
            </a:r>
            <a:r>
              <a:rPr lang="en-GB" sz="4800" dirty="0" smtClean="0">
                <a:latin typeface="Arial" pitchFamily="34" charset="0"/>
                <a:cs typeface="Arial" pitchFamily="34" charset="0"/>
              </a:rPr>
              <a:t> Castle in </a:t>
            </a:r>
            <a:r>
              <a:rPr lang="en-GB" sz="4800" dirty="0" err="1" smtClean="0">
                <a:latin typeface="Arial" pitchFamily="34" charset="0"/>
                <a:cs typeface="Arial" pitchFamily="34" charset="0"/>
              </a:rPr>
              <a:t>Wieliczka</a:t>
            </a:r>
            <a:r>
              <a:rPr lang="en-GB" sz="4800" dirty="0" smtClean="0">
                <a:latin typeface="Arial" pitchFamily="34" charset="0"/>
                <a:cs typeface="Arial" pitchFamily="34" charset="0"/>
              </a:rPr>
              <a:t>. The study adopted a comprehensive diagnostic methodology using spectroscopic techniques such as XRF and FTIR, in conjunction with microscopic examinations and chemical </a:t>
            </a:r>
            <a:r>
              <a:rPr lang="en-GB" sz="4800" dirty="0" err="1" smtClean="0">
                <a:latin typeface="Arial" pitchFamily="34" charset="0"/>
                <a:cs typeface="Arial" pitchFamily="34" charset="0"/>
              </a:rPr>
              <a:t>stratigraphic</a:t>
            </a:r>
            <a:r>
              <a:rPr lang="en-GB" sz="4800" dirty="0" smtClean="0">
                <a:latin typeface="Arial" pitchFamily="34" charset="0"/>
                <a:cs typeface="Arial" pitchFamily="34" charset="0"/>
              </a:rPr>
              <a:t> characterizations of the pigmented layers. Detailed analyses revealed the presence of pigments typical for the 17th century. Subsequent layers were dated to the 18th century, and the most recent paint layer to the 19th century.</a:t>
            </a:r>
            <a:endParaRPr lang="pl-PL" sz="4800" dirty="0" smtClean="0">
              <a:latin typeface="Arial" pitchFamily="34" charset="0"/>
              <a:cs typeface="Arial" pitchFamily="34" charset="0"/>
            </a:endParaRPr>
          </a:p>
          <a:p>
            <a:endParaRPr lang="pl-PL" dirty="0"/>
          </a:p>
        </p:txBody>
      </p:sp>
      <p:pic>
        <p:nvPicPr>
          <p:cNvPr id="4" name="Picture 2" descr="C:\Users\Pamela\Desktop\muzeum_logo.png"/>
          <p:cNvPicPr>
            <a:picLocks noChangeAspect="1" noChangeArrowheads="1"/>
          </p:cNvPicPr>
          <p:nvPr/>
        </p:nvPicPr>
        <p:blipFill>
          <a:blip r:embed="rId3" cstate="print"/>
          <a:srcRect/>
          <a:stretch>
            <a:fillRect/>
          </a:stretch>
        </p:blipFill>
        <p:spPr bwMode="auto">
          <a:xfrm>
            <a:off x="4270326" y="12546632"/>
            <a:ext cx="3813764" cy="792088"/>
          </a:xfrm>
          <a:prstGeom prst="rect">
            <a:avLst/>
          </a:prstGeom>
          <a:solidFill>
            <a:schemeClr val="bg1"/>
          </a:solidFill>
        </p:spPr>
      </p:pic>
      <p:pic>
        <p:nvPicPr>
          <p:cNvPr id="5" name="Głos 070_sd.m4a">
            <a:hlinkClick r:id="" action="ppaction://media"/>
          </p:cNvPr>
          <p:cNvPicPr>
            <a:picLocks noRot="1" noChangeAspect="1"/>
          </p:cNvPicPr>
          <p:nvPr>
            <a:audioFile r:link="rId1"/>
          </p:nvPr>
        </p:nvPicPr>
        <p:blipFill>
          <a:blip r:embed="rId4"/>
          <a:stretch>
            <a:fillRect/>
          </a:stretch>
        </p:blipFill>
        <p:spPr>
          <a:xfrm>
            <a:off x="8590806" y="1283466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283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44070" y="233264"/>
            <a:ext cx="24526483" cy="1800200"/>
          </a:xfrm>
          <a:prstGeom prst="rect">
            <a:avLst/>
          </a:prstGeom>
        </p:spPr>
      </p:pic>
      <p:pic>
        <p:nvPicPr>
          <p:cNvPr id="5" name="Obraz 4" descr="kopalnia-Soli-Wieliczka-trasa-turystyczna-27-scaled.jpg"/>
          <p:cNvPicPr>
            <a:picLocks noChangeAspect="1"/>
          </p:cNvPicPr>
          <p:nvPr/>
        </p:nvPicPr>
        <p:blipFill>
          <a:blip r:embed="rId4"/>
          <a:stretch>
            <a:fillRect/>
          </a:stretch>
        </p:blipFill>
        <p:spPr>
          <a:xfrm>
            <a:off x="381894" y="3936912"/>
            <a:ext cx="6480720" cy="9545824"/>
          </a:xfrm>
          <a:prstGeom prst="rect">
            <a:avLst/>
          </a:prstGeom>
        </p:spPr>
      </p:pic>
      <p:pic>
        <p:nvPicPr>
          <p:cNvPr id="6" name="Obraz 5" descr="CA2A9947.jpg"/>
          <p:cNvPicPr>
            <a:picLocks noChangeAspect="1"/>
          </p:cNvPicPr>
          <p:nvPr/>
        </p:nvPicPr>
        <p:blipFill>
          <a:blip r:embed="rId5"/>
          <a:stretch>
            <a:fillRect/>
          </a:stretch>
        </p:blipFill>
        <p:spPr>
          <a:xfrm>
            <a:off x="7511526" y="8442736"/>
            <a:ext cx="7560000" cy="5040000"/>
          </a:xfrm>
          <a:prstGeom prst="rect">
            <a:avLst/>
          </a:prstGeom>
        </p:spPr>
      </p:pic>
      <p:pic>
        <p:nvPicPr>
          <p:cNvPr id="44034" name="Picture 2" descr="https://muzeum.wieliczka.pl/images/upload/klemens2024/klemenswystawa2024fotdkobakowski8_original.jpg"/>
          <p:cNvPicPr>
            <a:picLocks noChangeAspect="1" noChangeArrowheads="1"/>
          </p:cNvPicPr>
          <p:nvPr/>
        </p:nvPicPr>
        <p:blipFill>
          <a:blip r:embed="rId6"/>
          <a:srcRect/>
          <a:stretch>
            <a:fillRect/>
          </a:stretch>
        </p:blipFill>
        <p:spPr bwMode="auto">
          <a:xfrm>
            <a:off x="15791606" y="8442736"/>
            <a:ext cx="7565675" cy="5040000"/>
          </a:xfrm>
          <a:prstGeom prst="rect">
            <a:avLst/>
          </a:prstGeom>
          <a:noFill/>
        </p:spPr>
      </p:pic>
      <p:sp>
        <p:nvSpPr>
          <p:cNvPr id="9" name="pole tekstowe 8"/>
          <p:cNvSpPr txBox="1"/>
          <p:nvPr/>
        </p:nvSpPr>
        <p:spPr>
          <a:xfrm>
            <a:off x="9742934" y="2057271"/>
            <a:ext cx="12241360" cy="1200329"/>
          </a:xfrm>
          <a:prstGeom prst="rect">
            <a:avLst/>
          </a:prstGeom>
          <a:noFill/>
        </p:spPr>
        <p:txBody>
          <a:bodyPr wrap="square" rtlCol="0">
            <a:spAutoFit/>
          </a:bodyPr>
          <a:lstStyle/>
          <a:p>
            <a:r>
              <a:rPr lang="pl-PL" sz="7200" dirty="0" err="1" smtClean="0">
                <a:solidFill>
                  <a:schemeClr val="accent3">
                    <a:lumMod val="60000"/>
                    <a:lumOff val="40000"/>
                  </a:schemeClr>
                </a:solidFill>
                <a:latin typeface="Arial" pitchFamily="34" charset="0"/>
                <a:cs typeface="Arial" pitchFamily="34" charset="0"/>
              </a:rPr>
              <a:t>Thank</a:t>
            </a:r>
            <a:r>
              <a:rPr lang="pl-PL" sz="7200" dirty="0" smtClean="0">
                <a:solidFill>
                  <a:schemeClr val="accent3">
                    <a:lumMod val="60000"/>
                    <a:lumOff val="40000"/>
                  </a:schemeClr>
                </a:solidFill>
                <a:latin typeface="Arial" pitchFamily="34" charset="0"/>
                <a:cs typeface="Arial" pitchFamily="34" charset="0"/>
              </a:rPr>
              <a:t> </a:t>
            </a:r>
            <a:r>
              <a:rPr lang="pl-PL" sz="7200" dirty="0" err="1" smtClean="0">
                <a:solidFill>
                  <a:schemeClr val="accent3">
                    <a:lumMod val="60000"/>
                    <a:lumOff val="40000"/>
                  </a:schemeClr>
                </a:solidFill>
                <a:latin typeface="Arial" pitchFamily="34" charset="0"/>
                <a:cs typeface="Arial" pitchFamily="34" charset="0"/>
              </a:rPr>
              <a:t>you</a:t>
            </a:r>
            <a:r>
              <a:rPr lang="pl-PL" sz="7200" dirty="0" smtClean="0">
                <a:solidFill>
                  <a:schemeClr val="accent3">
                    <a:lumMod val="60000"/>
                    <a:lumOff val="40000"/>
                  </a:schemeClr>
                </a:solidFill>
                <a:latin typeface="Arial" pitchFamily="34" charset="0"/>
                <a:cs typeface="Arial" pitchFamily="34" charset="0"/>
              </a:rPr>
              <a:t> for </a:t>
            </a:r>
            <a:r>
              <a:rPr lang="pl-PL" sz="7200" dirty="0" err="1" smtClean="0">
                <a:solidFill>
                  <a:schemeClr val="accent3">
                    <a:lumMod val="60000"/>
                    <a:lumOff val="40000"/>
                  </a:schemeClr>
                </a:solidFill>
                <a:latin typeface="Arial" pitchFamily="34" charset="0"/>
                <a:cs typeface="Arial" pitchFamily="34" charset="0"/>
              </a:rPr>
              <a:t>your</a:t>
            </a:r>
            <a:r>
              <a:rPr lang="pl-PL" sz="7200" dirty="0" smtClean="0">
                <a:solidFill>
                  <a:schemeClr val="accent3">
                    <a:lumMod val="60000"/>
                    <a:lumOff val="40000"/>
                  </a:schemeClr>
                </a:solidFill>
                <a:latin typeface="Arial" pitchFamily="34" charset="0"/>
                <a:cs typeface="Arial" pitchFamily="34" charset="0"/>
              </a:rPr>
              <a:t> </a:t>
            </a:r>
            <a:r>
              <a:rPr lang="pl-PL" sz="7200" dirty="0" err="1" smtClean="0">
                <a:solidFill>
                  <a:schemeClr val="accent3">
                    <a:lumMod val="60000"/>
                    <a:lumOff val="40000"/>
                  </a:schemeClr>
                </a:solidFill>
                <a:latin typeface="Arial" pitchFamily="34" charset="0"/>
                <a:cs typeface="Arial" pitchFamily="34" charset="0"/>
              </a:rPr>
              <a:t>attention</a:t>
            </a:r>
            <a:r>
              <a:rPr lang="pl-PL" sz="7200" dirty="0" smtClean="0">
                <a:solidFill>
                  <a:schemeClr val="accent3">
                    <a:lumMod val="60000"/>
                    <a:lumOff val="40000"/>
                  </a:schemeClr>
                </a:solidFill>
                <a:latin typeface="Arial" pitchFamily="34" charset="0"/>
                <a:cs typeface="Arial" pitchFamily="34" charset="0"/>
              </a:rPr>
              <a:t>!</a:t>
            </a:r>
            <a:endParaRPr lang="pl-PL" sz="7200" dirty="0">
              <a:solidFill>
                <a:schemeClr val="accent3">
                  <a:lumMod val="60000"/>
                  <a:lumOff val="40000"/>
                </a:schemeClr>
              </a:solidFill>
              <a:latin typeface="Arial" pitchFamily="34" charset="0"/>
              <a:cs typeface="Arial" pitchFamily="34" charset="0"/>
            </a:endParaRPr>
          </a:p>
        </p:txBody>
      </p:sp>
      <p:sp>
        <p:nvSpPr>
          <p:cNvPr id="10" name="pole tekstowe 9"/>
          <p:cNvSpPr txBox="1"/>
          <p:nvPr/>
        </p:nvSpPr>
        <p:spPr>
          <a:xfrm>
            <a:off x="7222653" y="3401616"/>
            <a:ext cx="17159759" cy="5262979"/>
          </a:xfrm>
          <a:prstGeom prst="rect">
            <a:avLst/>
          </a:prstGeom>
          <a:noFill/>
        </p:spPr>
        <p:txBody>
          <a:bodyPr wrap="square" rtlCol="0">
            <a:spAutoFit/>
          </a:bodyPr>
          <a:lstStyle/>
          <a:p>
            <a:r>
              <a:rPr lang="pl-PL" sz="4800" dirty="0" smtClean="0">
                <a:solidFill>
                  <a:schemeClr val="bg1">
                    <a:lumMod val="95000"/>
                  </a:schemeClr>
                </a:solidFill>
              </a:rPr>
              <a:t>dr Anna Klisińska-Kopacz 				  </a:t>
            </a:r>
            <a:r>
              <a:rPr lang="pl-PL" sz="4800" dirty="0" err="1" smtClean="0">
                <a:solidFill>
                  <a:schemeClr val="accent3">
                    <a:lumMod val="60000"/>
                    <a:lumOff val="40000"/>
                  </a:schemeClr>
                </a:solidFill>
              </a:rPr>
              <a:t>aklisinska@mnk.pl</a:t>
            </a:r>
            <a:endParaRPr lang="pl-PL" sz="4800" dirty="0" smtClean="0">
              <a:solidFill>
                <a:schemeClr val="accent3">
                  <a:lumMod val="60000"/>
                  <a:lumOff val="40000"/>
                </a:schemeClr>
              </a:solidFill>
            </a:endParaRPr>
          </a:p>
          <a:p>
            <a:r>
              <a:rPr lang="pl-PL" sz="4800" dirty="0" smtClean="0">
                <a:solidFill>
                  <a:schemeClr val="bg1">
                    <a:lumMod val="95000"/>
                  </a:schemeClr>
                </a:solidFill>
              </a:rPr>
              <a:t>Pamela </a:t>
            </a:r>
            <a:r>
              <a:rPr lang="pl-PL" sz="4800" dirty="0" err="1" smtClean="0">
                <a:solidFill>
                  <a:schemeClr val="bg1">
                    <a:lumMod val="95000"/>
                  </a:schemeClr>
                </a:solidFill>
              </a:rPr>
              <a:t>Grajny-Brzezińska</a:t>
            </a:r>
            <a:r>
              <a:rPr lang="pl-PL" sz="4800" dirty="0" smtClean="0">
                <a:solidFill>
                  <a:schemeClr val="bg1">
                    <a:lumMod val="95000"/>
                  </a:schemeClr>
                </a:solidFill>
              </a:rPr>
              <a:t>	      		  </a:t>
            </a:r>
            <a:r>
              <a:rPr lang="pl-PL" sz="4800" dirty="0" err="1" smtClean="0">
                <a:solidFill>
                  <a:schemeClr val="accent1">
                    <a:lumMod val="40000"/>
                    <a:lumOff val="60000"/>
                  </a:schemeClr>
                </a:solidFill>
              </a:rPr>
              <a:t>p.brzezinska@muzeum-wieliczka.pl</a:t>
            </a:r>
            <a:endParaRPr lang="pl-PL" sz="4800" dirty="0" smtClean="0">
              <a:solidFill>
                <a:schemeClr val="accent1">
                  <a:lumMod val="40000"/>
                  <a:lumOff val="60000"/>
                </a:schemeClr>
              </a:solidFill>
            </a:endParaRPr>
          </a:p>
          <a:p>
            <a:r>
              <a:rPr lang="pl-PL" sz="4800" dirty="0" smtClean="0">
                <a:solidFill>
                  <a:schemeClr val="bg1"/>
                </a:solidFill>
              </a:rPr>
              <a:t>dr Tomasz Wilkosz								  </a:t>
            </a:r>
            <a:r>
              <a:rPr lang="pl-PL" sz="4800" dirty="0" err="1" smtClean="0">
                <a:solidFill>
                  <a:schemeClr val="accent3">
                    <a:lumMod val="60000"/>
                    <a:lumOff val="40000"/>
                  </a:schemeClr>
                </a:solidFill>
              </a:rPr>
              <a:t>twilkosz@mnk.pl</a:t>
            </a:r>
            <a:endParaRPr lang="pl-PL" sz="4800" dirty="0" smtClean="0">
              <a:solidFill>
                <a:schemeClr val="accent3">
                  <a:lumMod val="60000"/>
                  <a:lumOff val="40000"/>
                </a:schemeClr>
              </a:solidFill>
            </a:endParaRPr>
          </a:p>
          <a:p>
            <a:r>
              <a:rPr lang="pl-PL" sz="4800" dirty="0" smtClean="0">
                <a:solidFill>
                  <a:schemeClr val="bg1"/>
                </a:solidFill>
              </a:rPr>
              <a:t>Michał </a:t>
            </a:r>
            <a:r>
              <a:rPr lang="pl-PL" sz="4800" dirty="0" err="1" smtClean="0">
                <a:solidFill>
                  <a:schemeClr val="bg1"/>
                </a:solidFill>
              </a:rPr>
              <a:t>Obarzanowski</a:t>
            </a:r>
            <a:r>
              <a:rPr lang="pl-PL" sz="4800" dirty="0" smtClean="0">
                <a:solidFill>
                  <a:schemeClr val="bg1"/>
                </a:solidFill>
              </a:rPr>
              <a:t>              		  </a:t>
            </a:r>
            <a:r>
              <a:rPr lang="pl-PL" sz="4800" dirty="0" err="1" smtClean="0">
                <a:solidFill>
                  <a:schemeClr val="accent3">
                    <a:lumMod val="60000"/>
                    <a:lumOff val="40000"/>
                  </a:schemeClr>
                </a:solidFill>
              </a:rPr>
              <a:t>mobarzanowski@mnk.pl</a:t>
            </a:r>
            <a:endParaRPr lang="pl-PL" sz="4800" dirty="0" smtClean="0">
              <a:solidFill>
                <a:schemeClr val="accent3">
                  <a:lumMod val="60000"/>
                  <a:lumOff val="40000"/>
                </a:schemeClr>
              </a:solidFill>
            </a:endParaRPr>
          </a:p>
          <a:p>
            <a:r>
              <a:rPr lang="pl-PL" sz="4800" dirty="0" smtClean="0">
                <a:solidFill>
                  <a:schemeClr val="bg1"/>
                </a:solidFill>
              </a:rPr>
              <a:t>Klementyna </a:t>
            </a:r>
            <a:r>
              <a:rPr lang="pl-PL" sz="4800" dirty="0" err="1" smtClean="0">
                <a:solidFill>
                  <a:schemeClr val="bg1"/>
                </a:solidFill>
              </a:rPr>
              <a:t>Ochniak-Dudek</a:t>
            </a:r>
            <a:r>
              <a:rPr lang="pl-PL" sz="4800" dirty="0" smtClean="0">
                <a:solidFill>
                  <a:schemeClr val="bg1"/>
                </a:solidFill>
              </a:rPr>
              <a:t>		  </a:t>
            </a:r>
            <a:r>
              <a:rPr lang="pl-PL" sz="4800" dirty="0" err="1" smtClean="0">
                <a:solidFill>
                  <a:schemeClr val="accent1">
                    <a:lumMod val="40000"/>
                    <a:lumOff val="60000"/>
                  </a:schemeClr>
                </a:solidFill>
              </a:rPr>
              <a:t>k.ochniak@muzeum.wieliczka.pl</a:t>
            </a:r>
            <a:endParaRPr lang="pl-PL" sz="4800" dirty="0" smtClean="0">
              <a:solidFill>
                <a:schemeClr val="accent1">
                  <a:lumMod val="40000"/>
                  <a:lumOff val="60000"/>
                </a:schemeClr>
              </a:solidFill>
            </a:endParaRPr>
          </a:p>
          <a:p>
            <a:r>
              <a:rPr lang="pl-PL" sz="4800" dirty="0" smtClean="0">
                <a:solidFill>
                  <a:schemeClr val="bg1"/>
                </a:solidFill>
              </a:rPr>
              <a:t>dr Julio M. del Hoyo </a:t>
            </a:r>
            <a:r>
              <a:rPr lang="pl-PL" sz="4800" dirty="0" err="1" smtClean="0">
                <a:solidFill>
                  <a:schemeClr val="bg1"/>
                </a:solidFill>
              </a:rPr>
              <a:t>Melendez</a:t>
            </a:r>
            <a:r>
              <a:rPr lang="pl-PL" sz="4800" dirty="0" smtClean="0">
                <a:solidFill>
                  <a:schemeClr val="bg1"/>
                </a:solidFill>
              </a:rPr>
              <a:t>    </a:t>
            </a:r>
            <a:r>
              <a:rPr lang="pl-PL" sz="4800" dirty="0" err="1" smtClean="0">
                <a:solidFill>
                  <a:schemeClr val="accent3">
                    <a:lumMod val="60000"/>
                    <a:lumOff val="40000"/>
                  </a:schemeClr>
                </a:solidFill>
              </a:rPr>
              <a:t>jdelhoyo@mnk.pl</a:t>
            </a:r>
            <a:endParaRPr lang="pl-PL" sz="4800" dirty="0" smtClean="0">
              <a:solidFill>
                <a:schemeClr val="accent3">
                  <a:lumMod val="60000"/>
                  <a:lumOff val="40000"/>
                </a:schemeClr>
              </a:solidFill>
            </a:endParaRPr>
          </a:p>
          <a:p>
            <a:endParaRPr lang="pl-PL" sz="4800" dirty="0">
              <a:solidFill>
                <a:schemeClr val="bg1">
                  <a:lumMod val="95000"/>
                </a:schemeClr>
              </a:solidFill>
            </a:endParaRPr>
          </a:p>
        </p:txBody>
      </p:sp>
      <p:pic>
        <p:nvPicPr>
          <p:cNvPr id="11" name="Picture 2" descr="C:\Users\Pamela\Desktop\muzeum_logo.png"/>
          <p:cNvPicPr>
            <a:picLocks noChangeAspect="1" noChangeArrowheads="1"/>
          </p:cNvPicPr>
          <p:nvPr/>
        </p:nvPicPr>
        <p:blipFill>
          <a:blip r:embed="rId7" cstate="print"/>
          <a:srcRect/>
          <a:stretch>
            <a:fillRect/>
          </a:stretch>
        </p:blipFill>
        <p:spPr bwMode="auto">
          <a:xfrm>
            <a:off x="739257" y="2465512"/>
            <a:ext cx="5547293" cy="1152128"/>
          </a:xfrm>
          <a:prstGeom prst="rect">
            <a:avLst/>
          </a:prstGeom>
          <a:solidFill>
            <a:schemeClr val="bg1"/>
          </a:solidFill>
        </p:spPr>
      </p:pic>
      <p:pic>
        <p:nvPicPr>
          <p:cNvPr id="12" name="Głos 071_sd.m4a">
            <a:hlinkClick r:id="" action="ppaction://media"/>
          </p:cNvPr>
          <p:cNvPicPr>
            <a:picLocks noRot="1" noChangeAspect="1"/>
          </p:cNvPicPr>
          <p:nvPr>
            <a:audioFile r:link="rId1"/>
          </p:nvPr>
        </p:nvPicPr>
        <p:blipFill>
          <a:blip r:embed="rId8"/>
          <a:stretch>
            <a:fillRect/>
          </a:stretch>
        </p:blipFill>
        <p:spPr>
          <a:xfrm>
            <a:off x="7061870" y="13050688"/>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742"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12801" y="809328"/>
            <a:ext cx="22756812" cy="1502335"/>
          </a:xfrm>
        </p:spPr>
        <p:txBody>
          <a:bodyPr/>
          <a:lstStyle/>
          <a:p>
            <a:r>
              <a:rPr lang="pl-PL" dirty="0" smtClean="0">
                <a:solidFill>
                  <a:schemeClr val="accent3">
                    <a:lumMod val="60000"/>
                    <a:lumOff val="40000"/>
                  </a:schemeClr>
                </a:solidFill>
              </a:rPr>
              <a:t>Wieliczka Salt </a:t>
            </a:r>
            <a:r>
              <a:rPr lang="pl-PL" dirty="0" err="1" smtClean="0">
                <a:solidFill>
                  <a:schemeClr val="accent3">
                    <a:lumMod val="60000"/>
                    <a:lumOff val="40000"/>
                  </a:schemeClr>
                </a:solidFill>
              </a:rPr>
              <a:t>Mine</a:t>
            </a:r>
            <a:endParaRPr lang="pl-PL" dirty="0">
              <a:solidFill>
                <a:schemeClr val="accent3">
                  <a:lumMod val="60000"/>
                  <a:lumOff val="40000"/>
                </a:schemeClr>
              </a:solidFill>
            </a:endParaRPr>
          </a:p>
        </p:txBody>
      </p:sp>
      <p:pic>
        <p:nvPicPr>
          <p:cNvPr id="4"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pic>
        <p:nvPicPr>
          <p:cNvPr id="8198" name="Picture 6" descr="https://api.kopalnia.pl/storage/2021/33/1475px_kopalnia-soli-wieliczka-kopalnia-wiedzy-piekno-natury-na-zdjeciach-19-08-2021-42.JPG"/>
          <p:cNvPicPr>
            <a:picLocks noChangeAspect="1" noChangeArrowheads="1"/>
          </p:cNvPicPr>
          <p:nvPr/>
        </p:nvPicPr>
        <p:blipFill>
          <a:blip r:embed="rId4"/>
          <a:srcRect/>
          <a:stretch>
            <a:fillRect/>
          </a:stretch>
        </p:blipFill>
        <p:spPr bwMode="auto">
          <a:xfrm>
            <a:off x="10967070" y="4769768"/>
            <a:ext cx="6752288" cy="4500000"/>
          </a:xfrm>
          <a:prstGeom prst="rect">
            <a:avLst/>
          </a:prstGeom>
          <a:noFill/>
        </p:spPr>
      </p:pic>
      <p:pic>
        <p:nvPicPr>
          <p:cNvPr id="8200" name="Picture 8" descr="https://api.kopalnia.pl/storage/2021/33/1475px_kopalnia-soli-wieliczka-kopalnia-wiedzy-piekno-natury-na-zdjeciach-19-08-2021-25.JPG"/>
          <p:cNvPicPr>
            <a:picLocks noChangeAspect="1" noChangeArrowheads="1"/>
          </p:cNvPicPr>
          <p:nvPr/>
        </p:nvPicPr>
        <p:blipFill>
          <a:blip r:embed="rId5"/>
          <a:srcRect/>
          <a:stretch>
            <a:fillRect/>
          </a:stretch>
        </p:blipFill>
        <p:spPr bwMode="auto">
          <a:xfrm>
            <a:off x="16960198" y="8730208"/>
            <a:ext cx="6752288" cy="4500000"/>
          </a:xfrm>
          <a:prstGeom prst="rect">
            <a:avLst/>
          </a:prstGeom>
          <a:noFill/>
        </p:spPr>
      </p:pic>
      <p:pic>
        <p:nvPicPr>
          <p:cNvPr id="8202" name="Picture 10" descr="null"/>
          <p:cNvPicPr>
            <a:picLocks noChangeAspect="1" noChangeArrowheads="1"/>
          </p:cNvPicPr>
          <p:nvPr/>
        </p:nvPicPr>
        <p:blipFill>
          <a:blip r:embed="rId6"/>
          <a:srcRect/>
          <a:stretch>
            <a:fillRect/>
          </a:stretch>
        </p:blipFill>
        <p:spPr bwMode="auto">
          <a:xfrm>
            <a:off x="17159758" y="4409728"/>
            <a:ext cx="6667500" cy="4429126"/>
          </a:xfrm>
          <a:prstGeom prst="rect">
            <a:avLst/>
          </a:prstGeom>
          <a:noFill/>
        </p:spPr>
      </p:pic>
      <p:pic>
        <p:nvPicPr>
          <p:cNvPr id="8204" name="Picture 12" descr="https://api.kopalnia.pl/storage/2021/33/1475px_kopalnia-soli-wieliczka-kopalnia-wiedzy-piekno-natury-na-zdjeciach-19-08-2021-48.JPG"/>
          <p:cNvPicPr>
            <a:picLocks noChangeAspect="1" noChangeArrowheads="1"/>
          </p:cNvPicPr>
          <p:nvPr/>
        </p:nvPicPr>
        <p:blipFill>
          <a:blip r:embed="rId7"/>
          <a:srcRect/>
          <a:stretch>
            <a:fillRect/>
          </a:stretch>
        </p:blipFill>
        <p:spPr bwMode="auto">
          <a:xfrm>
            <a:off x="16943734" y="0"/>
            <a:ext cx="6752288" cy="4500000"/>
          </a:xfrm>
          <a:prstGeom prst="rect">
            <a:avLst/>
          </a:prstGeom>
          <a:noFill/>
        </p:spPr>
      </p:pic>
      <p:pic>
        <p:nvPicPr>
          <p:cNvPr id="8196" name="Picture 4" descr="https://api.kopalnia.pl/storage/2020/3/kopalnia-wiedzy-piekno-natury-na-zdjeciach-3-kopalnia-soli-wieliczka-700x465-21-10-2019.jpg"/>
          <p:cNvPicPr>
            <a:picLocks noChangeAspect="1" noChangeArrowheads="1"/>
          </p:cNvPicPr>
          <p:nvPr/>
        </p:nvPicPr>
        <p:blipFill>
          <a:blip r:embed="rId8"/>
          <a:srcRect/>
          <a:stretch>
            <a:fillRect/>
          </a:stretch>
        </p:blipFill>
        <p:spPr bwMode="auto">
          <a:xfrm>
            <a:off x="10607030" y="593304"/>
            <a:ext cx="6774192" cy="4500000"/>
          </a:xfrm>
          <a:prstGeom prst="rect">
            <a:avLst/>
          </a:prstGeom>
          <a:noFill/>
        </p:spPr>
      </p:pic>
      <p:sp>
        <p:nvSpPr>
          <p:cNvPr id="11" name="pole tekstowe 10"/>
          <p:cNvSpPr txBox="1"/>
          <p:nvPr/>
        </p:nvSpPr>
        <p:spPr>
          <a:xfrm>
            <a:off x="669926" y="2537520"/>
            <a:ext cx="9577064" cy="3785652"/>
          </a:xfrm>
          <a:prstGeom prst="rect">
            <a:avLst/>
          </a:prstGeom>
          <a:noFill/>
        </p:spPr>
        <p:txBody>
          <a:bodyPr wrap="square" rtlCol="0">
            <a:spAutoFit/>
          </a:bodyPr>
          <a:lstStyle/>
          <a:p>
            <a:r>
              <a:rPr lang="en-US" sz="4800" dirty="0" smtClean="0">
                <a:solidFill>
                  <a:schemeClr val="bg1"/>
                </a:solidFill>
                <a:latin typeface="Arial" pitchFamily="34" charset="0"/>
                <a:cs typeface="Arial" pitchFamily="34" charset="0"/>
              </a:rPr>
              <a:t>The </a:t>
            </a:r>
            <a:r>
              <a:rPr lang="en-US" sz="4800" dirty="0" err="1" smtClean="0">
                <a:solidFill>
                  <a:schemeClr val="bg1"/>
                </a:solidFill>
                <a:latin typeface="Arial" pitchFamily="34" charset="0"/>
                <a:cs typeface="Arial" pitchFamily="34" charset="0"/>
              </a:rPr>
              <a:t>Wieliczka</a:t>
            </a:r>
            <a:r>
              <a:rPr lang="en-US" sz="4800" dirty="0" smtClean="0">
                <a:solidFill>
                  <a:schemeClr val="bg1"/>
                </a:solidFill>
                <a:latin typeface="Arial" pitchFamily="34" charset="0"/>
                <a:cs typeface="Arial" pitchFamily="34" charset="0"/>
              </a:rPr>
              <a:t> Salt Mine near Krakow, Poland, is one of the world's most famous salt mines, boasting a history of more than 700 years.</a:t>
            </a:r>
            <a:endParaRPr lang="pl-PL" sz="4800" dirty="0">
              <a:solidFill>
                <a:schemeClr val="bg1"/>
              </a:solidFill>
              <a:latin typeface="Arial" pitchFamily="34" charset="0"/>
              <a:cs typeface="Arial" pitchFamily="34" charset="0"/>
            </a:endParaRPr>
          </a:p>
        </p:txBody>
      </p:sp>
      <p:sp>
        <p:nvSpPr>
          <p:cNvPr id="12" name="pole tekstowe 11"/>
          <p:cNvSpPr txBox="1"/>
          <p:nvPr/>
        </p:nvSpPr>
        <p:spPr>
          <a:xfrm>
            <a:off x="597918" y="6635581"/>
            <a:ext cx="10009112" cy="5262979"/>
          </a:xfrm>
          <a:prstGeom prst="rect">
            <a:avLst/>
          </a:prstGeom>
          <a:noFill/>
        </p:spPr>
        <p:txBody>
          <a:bodyPr wrap="square" rtlCol="0">
            <a:spAutoFit/>
          </a:bodyPr>
          <a:lstStyle/>
          <a:p>
            <a:r>
              <a:rPr lang="en-GB" sz="4800" dirty="0" smtClean="0">
                <a:solidFill>
                  <a:schemeClr val="bg1"/>
                </a:solidFill>
                <a:latin typeface="Arial" pitchFamily="34" charset="0"/>
                <a:cs typeface="Arial" pitchFamily="34" charset="0"/>
              </a:rPr>
              <a:t>The subject of this research is a set of </a:t>
            </a:r>
            <a:r>
              <a:rPr lang="en-GB" sz="4800" dirty="0" err="1" smtClean="0">
                <a:solidFill>
                  <a:schemeClr val="bg1"/>
                </a:solidFill>
                <a:latin typeface="Arial" pitchFamily="34" charset="0"/>
                <a:cs typeface="Arial" pitchFamily="34" charset="0"/>
              </a:rPr>
              <a:t>polychromies</a:t>
            </a:r>
            <a:r>
              <a:rPr lang="en-GB" sz="4800" dirty="0" smtClean="0">
                <a:solidFill>
                  <a:schemeClr val="bg1"/>
                </a:solidFill>
                <a:latin typeface="Arial" pitchFamily="34" charset="0"/>
                <a:cs typeface="Arial" pitchFamily="34" charset="0"/>
              </a:rPr>
              <a:t> recently discovered in the interiors of the </a:t>
            </a:r>
            <a:r>
              <a:rPr lang="en-GB" sz="4800" dirty="0" err="1" smtClean="0">
                <a:solidFill>
                  <a:schemeClr val="bg1"/>
                </a:solidFill>
                <a:latin typeface="Arial" pitchFamily="34" charset="0"/>
                <a:cs typeface="Arial" pitchFamily="34" charset="0"/>
              </a:rPr>
              <a:t>Wieliczka</a:t>
            </a:r>
            <a:r>
              <a:rPr lang="en-GB" sz="4800" dirty="0" smtClean="0">
                <a:solidFill>
                  <a:schemeClr val="bg1"/>
                </a:solidFill>
                <a:latin typeface="Arial" pitchFamily="34" charset="0"/>
                <a:cs typeface="Arial" pitchFamily="34" charset="0"/>
              </a:rPr>
              <a:t> </a:t>
            </a:r>
            <a:r>
              <a:rPr lang="en-GB" sz="4800" dirty="0" err="1" smtClean="0">
                <a:solidFill>
                  <a:schemeClr val="bg1"/>
                </a:solidFill>
                <a:latin typeface="Arial" pitchFamily="34" charset="0"/>
                <a:cs typeface="Arial" pitchFamily="34" charset="0"/>
              </a:rPr>
              <a:t>Saltworks</a:t>
            </a:r>
            <a:r>
              <a:rPr lang="en-GB" sz="4800" dirty="0" smtClean="0">
                <a:solidFill>
                  <a:schemeClr val="bg1"/>
                </a:solidFill>
                <a:latin typeface="Arial" pitchFamily="34" charset="0"/>
                <a:cs typeface="Arial" pitchFamily="34" charset="0"/>
              </a:rPr>
              <a:t> Castle, which was the administrative centre for the Royal Salt Enterprise since the Middle Ages</a:t>
            </a:r>
            <a:r>
              <a:rPr lang="pl-PL" sz="4800" dirty="0" smtClean="0">
                <a:solidFill>
                  <a:schemeClr val="bg1"/>
                </a:solidFill>
                <a:latin typeface="Arial" pitchFamily="34" charset="0"/>
                <a:cs typeface="Arial" pitchFamily="34" charset="0"/>
              </a:rPr>
              <a:t>.</a:t>
            </a:r>
            <a:r>
              <a:rPr lang="en-GB" sz="4800" dirty="0" smtClean="0">
                <a:solidFill>
                  <a:schemeClr val="bg1"/>
                </a:solidFill>
                <a:latin typeface="Arial" pitchFamily="34" charset="0"/>
                <a:cs typeface="Arial" pitchFamily="34" charset="0"/>
              </a:rPr>
              <a:t> </a:t>
            </a:r>
            <a:endParaRPr lang="pl-PL" sz="4800" dirty="0">
              <a:solidFill>
                <a:schemeClr val="bg1"/>
              </a:solidFill>
              <a:latin typeface="Arial" pitchFamily="34" charset="0"/>
              <a:cs typeface="Arial" pitchFamily="34" charset="0"/>
            </a:endParaRPr>
          </a:p>
        </p:txBody>
      </p:sp>
      <p:pic>
        <p:nvPicPr>
          <p:cNvPr id="8194" name="Picture 2" descr="https://api.kopalnia.pl/storage/2020/4/1475px_kaplica-sw-komory-kopalnia-soli-wieliczka-2.jpg"/>
          <p:cNvPicPr>
            <a:picLocks noChangeAspect="1" noChangeArrowheads="1"/>
          </p:cNvPicPr>
          <p:nvPr/>
        </p:nvPicPr>
        <p:blipFill>
          <a:blip r:embed="rId9"/>
          <a:srcRect/>
          <a:stretch>
            <a:fillRect/>
          </a:stretch>
        </p:blipFill>
        <p:spPr bwMode="auto">
          <a:xfrm>
            <a:off x="10407471" y="9054744"/>
            <a:ext cx="6752287" cy="4500000"/>
          </a:xfrm>
          <a:prstGeom prst="rect">
            <a:avLst/>
          </a:prstGeom>
          <a:noFill/>
        </p:spPr>
      </p:pic>
      <p:pic>
        <p:nvPicPr>
          <p:cNvPr id="13" name="Głos 056_sd.m4a">
            <a:hlinkClick r:id="" action="ppaction://media"/>
          </p:cNvPr>
          <p:cNvPicPr>
            <a:picLocks noRot="1" noChangeAspect="1"/>
          </p:cNvPicPr>
          <p:nvPr>
            <a:audioFile r:link="rId1"/>
          </p:nvPr>
        </p:nvPicPr>
        <p:blipFill>
          <a:blip r:embed="rId10"/>
          <a:stretch>
            <a:fillRect/>
          </a:stretch>
        </p:blipFill>
        <p:spPr>
          <a:xfrm>
            <a:off x="8574038" y="1283466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4482"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ctrTitle"/>
          </p:nvPr>
        </p:nvSpPr>
        <p:spPr>
          <a:xfrm>
            <a:off x="1330001" y="858882"/>
            <a:ext cx="22742525" cy="1606630"/>
          </a:xfrm>
        </p:spPr>
        <p:txBody>
          <a:bodyPr/>
          <a:lstStyle/>
          <a:p>
            <a:r>
              <a:rPr lang="en-GB" sz="8000" dirty="0" err="1" smtClean="0">
                <a:solidFill>
                  <a:schemeClr val="accent3">
                    <a:lumMod val="60000"/>
                    <a:lumOff val="40000"/>
                  </a:schemeClr>
                </a:solidFill>
              </a:rPr>
              <a:t>Saltworks</a:t>
            </a:r>
            <a:r>
              <a:rPr lang="en-GB" sz="8000" dirty="0" smtClean="0">
                <a:solidFill>
                  <a:schemeClr val="accent3">
                    <a:lumMod val="60000"/>
                    <a:lumOff val="40000"/>
                  </a:schemeClr>
                </a:solidFill>
              </a:rPr>
              <a:t> Castle in </a:t>
            </a:r>
            <a:r>
              <a:rPr lang="en-GB" sz="8000" dirty="0" err="1" smtClean="0">
                <a:solidFill>
                  <a:schemeClr val="accent3">
                    <a:lumMod val="60000"/>
                    <a:lumOff val="40000"/>
                  </a:schemeClr>
                </a:solidFill>
              </a:rPr>
              <a:t>Wieliczka</a:t>
            </a:r>
            <a:endParaRPr lang="pl-PL" sz="8000" dirty="0"/>
          </a:p>
        </p:txBody>
      </p:sp>
      <p:pic>
        <p:nvPicPr>
          <p:cNvPr id="7"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pic>
        <p:nvPicPr>
          <p:cNvPr id="8" name="Symbol zastępczy zawartości 4" descr="Obraz zawierający stół, wewnątrz, talerz, siedzi&#10;&#10;Opis wygenerowany automatycznie">
            <a:extLst>
              <a:ext uri="{FF2B5EF4-FFF2-40B4-BE49-F238E27FC236}">
                <a16:creationId xmlns:a16="http://schemas.microsoft.com/office/drawing/2014/main" xmlns="" id="{20041403-69B2-423B-9DB3-0C47A5F0C9D7}"/>
              </a:ext>
            </a:extLst>
          </p:cNvPr>
          <p:cNvPicPr>
            <a:picLocks noChangeAspect="1"/>
          </p:cNvPicPr>
          <p:nvPr/>
        </p:nvPicPr>
        <p:blipFill>
          <a:blip r:embed="rId4" cstate="screen"/>
          <a:stretch>
            <a:fillRect/>
          </a:stretch>
        </p:blipFill>
        <p:spPr>
          <a:xfrm>
            <a:off x="8289232" y="2393504"/>
            <a:ext cx="7574382" cy="5040000"/>
          </a:xfrm>
          <a:prstGeom prst="rect">
            <a:avLst/>
          </a:prstGeom>
        </p:spPr>
      </p:pic>
      <p:pic>
        <p:nvPicPr>
          <p:cNvPr id="9" name="Symbol zastępczy zawartości 4" descr="Obraz zawierający stół, wewnątrz, talerz, siedzi&#10;&#10;Opis wygenerowany automatycznie">
            <a:extLst>
              <a:ext uri="{FF2B5EF4-FFF2-40B4-BE49-F238E27FC236}">
                <a16:creationId xmlns:a16="http://schemas.microsoft.com/office/drawing/2014/main" xmlns="" id="{20041403-69B2-423B-9DB3-0C47A5F0C9D7}"/>
              </a:ext>
            </a:extLst>
          </p:cNvPr>
          <p:cNvPicPr>
            <a:picLocks noChangeAspect="1"/>
          </p:cNvPicPr>
          <p:nvPr/>
        </p:nvPicPr>
        <p:blipFill>
          <a:blip r:embed="rId5" cstate="screen"/>
          <a:stretch>
            <a:fillRect/>
          </a:stretch>
        </p:blipFill>
        <p:spPr>
          <a:xfrm>
            <a:off x="597918" y="2393504"/>
            <a:ext cx="7210299" cy="5040000"/>
          </a:xfrm>
          <a:prstGeom prst="rect">
            <a:avLst/>
          </a:prstGeom>
        </p:spPr>
      </p:pic>
      <p:pic>
        <p:nvPicPr>
          <p:cNvPr id="17410" name="Picture 2" descr="https://muzeum.wieliczka.pl/images/upload/klemens2024/klemenswystawa2024fotdkobakowski10_original.jpg"/>
          <p:cNvPicPr>
            <a:picLocks noChangeAspect="1" noChangeArrowheads="1"/>
          </p:cNvPicPr>
          <p:nvPr/>
        </p:nvPicPr>
        <p:blipFill>
          <a:blip r:embed="rId6"/>
          <a:srcRect/>
          <a:stretch>
            <a:fillRect/>
          </a:stretch>
        </p:blipFill>
        <p:spPr bwMode="auto">
          <a:xfrm>
            <a:off x="16223651" y="2393504"/>
            <a:ext cx="7565678" cy="5040000"/>
          </a:xfrm>
          <a:prstGeom prst="rect">
            <a:avLst/>
          </a:prstGeom>
          <a:noFill/>
        </p:spPr>
      </p:pic>
      <p:sp>
        <p:nvSpPr>
          <p:cNvPr id="10" name="pole tekstowe 9"/>
          <p:cNvSpPr txBox="1"/>
          <p:nvPr/>
        </p:nvSpPr>
        <p:spPr>
          <a:xfrm>
            <a:off x="669926" y="7817326"/>
            <a:ext cx="23114568" cy="4801314"/>
          </a:xfrm>
          <a:prstGeom prst="rect">
            <a:avLst/>
          </a:prstGeom>
          <a:noFill/>
        </p:spPr>
        <p:txBody>
          <a:bodyPr wrap="square" rtlCol="0">
            <a:spAutoFit/>
          </a:bodyPr>
          <a:lstStyle/>
          <a:p>
            <a:r>
              <a:rPr lang="en-GB" sz="4800" dirty="0" smtClean="0">
                <a:solidFill>
                  <a:schemeClr val="bg1"/>
                </a:solidFill>
                <a:latin typeface="Arial" pitchFamily="34" charset="0"/>
                <a:cs typeface="Arial" pitchFamily="34" charset="0"/>
              </a:rPr>
              <a:t>The </a:t>
            </a:r>
            <a:r>
              <a:rPr lang="en-GB" sz="4800" dirty="0" err="1" smtClean="0">
                <a:solidFill>
                  <a:schemeClr val="bg1"/>
                </a:solidFill>
                <a:latin typeface="Arial" pitchFamily="34" charset="0"/>
                <a:cs typeface="Arial" pitchFamily="34" charset="0"/>
              </a:rPr>
              <a:t>Saltworks</a:t>
            </a:r>
            <a:r>
              <a:rPr lang="en-GB" sz="4800" dirty="0" smtClean="0">
                <a:solidFill>
                  <a:schemeClr val="bg1"/>
                </a:solidFill>
                <a:latin typeface="Arial" pitchFamily="34" charset="0"/>
                <a:cs typeface="Arial" pitchFamily="34" charset="0"/>
              </a:rPr>
              <a:t> Castle has been developing since the 13th century in direct vicinity of a shaft hollowed out in search of salt.</a:t>
            </a:r>
            <a:r>
              <a:rPr lang="pl-PL" sz="4800" dirty="0" smtClean="0">
                <a:solidFill>
                  <a:schemeClr val="bg1"/>
                </a:solidFill>
                <a:latin typeface="Arial" pitchFamily="34" charset="0"/>
                <a:cs typeface="Arial" pitchFamily="34" charset="0"/>
              </a:rPr>
              <a:t> </a:t>
            </a:r>
            <a:r>
              <a:rPr lang="en-GB" sz="4800" dirty="0" smtClean="0">
                <a:solidFill>
                  <a:schemeClr val="bg1"/>
                </a:solidFill>
                <a:latin typeface="Arial" pitchFamily="34" charset="0"/>
                <a:cs typeface="Arial" pitchFamily="34" charset="0"/>
              </a:rPr>
              <a:t>Over 650 years, the castle endured fires, wars, sieges, and other catastrophes, shaping its current form. The restoration work of the northern wing was completed in </a:t>
            </a:r>
            <a:r>
              <a:rPr lang="pl-PL" sz="4800" dirty="0" smtClean="0">
                <a:solidFill>
                  <a:schemeClr val="bg1"/>
                </a:solidFill>
                <a:latin typeface="Arial" pitchFamily="34" charset="0"/>
                <a:cs typeface="Arial" pitchFamily="34" charset="0"/>
              </a:rPr>
              <a:t>2024</a:t>
            </a:r>
            <a:r>
              <a:rPr lang="en-GB" sz="4800" dirty="0" smtClean="0">
                <a:solidFill>
                  <a:schemeClr val="bg1"/>
                </a:solidFill>
                <a:latin typeface="Arial" pitchFamily="34" charset="0"/>
                <a:cs typeface="Arial" pitchFamily="34" charset="0"/>
              </a:rPr>
              <a:t>. In recognition of its historical and cultural significance, the </a:t>
            </a:r>
            <a:r>
              <a:rPr lang="en-GB" sz="4800" dirty="0" err="1" smtClean="0">
                <a:solidFill>
                  <a:schemeClr val="bg1"/>
                </a:solidFill>
                <a:latin typeface="Arial" pitchFamily="34" charset="0"/>
                <a:cs typeface="Arial" pitchFamily="34" charset="0"/>
              </a:rPr>
              <a:t>Wieliczka</a:t>
            </a:r>
            <a:r>
              <a:rPr lang="en-GB" sz="4800" dirty="0" smtClean="0">
                <a:solidFill>
                  <a:schemeClr val="bg1"/>
                </a:solidFill>
                <a:latin typeface="Arial" pitchFamily="34" charset="0"/>
                <a:cs typeface="Arial" pitchFamily="34" charset="0"/>
              </a:rPr>
              <a:t> </a:t>
            </a:r>
            <a:r>
              <a:rPr lang="en-GB" sz="4800" dirty="0" err="1" smtClean="0">
                <a:solidFill>
                  <a:schemeClr val="bg1"/>
                </a:solidFill>
                <a:latin typeface="Arial" pitchFamily="34" charset="0"/>
                <a:cs typeface="Arial" pitchFamily="34" charset="0"/>
              </a:rPr>
              <a:t>Saltworks</a:t>
            </a:r>
            <a:r>
              <a:rPr lang="en-GB" sz="4800" dirty="0" smtClean="0">
                <a:solidFill>
                  <a:schemeClr val="bg1"/>
                </a:solidFill>
                <a:latin typeface="Arial" pitchFamily="34" charset="0"/>
                <a:cs typeface="Arial" pitchFamily="34" charset="0"/>
              </a:rPr>
              <a:t> Castle was inscribed in the UNESCO World Heritage List in 2013, as an extension of the existing entry related to the salt mines.</a:t>
            </a:r>
            <a:endParaRPr lang="pl-PL" sz="4800" dirty="0" smtClean="0">
              <a:solidFill>
                <a:schemeClr val="bg1"/>
              </a:solidFill>
              <a:latin typeface="Arial" pitchFamily="34" charset="0"/>
              <a:cs typeface="Arial" pitchFamily="34" charset="0"/>
            </a:endParaRPr>
          </a:p>
          <a:p>
            <a:endParaRPr lang="pl-PL" dirty="0"/>
          </a:p>
        </p:txBody>
      </p:sp>
      <p:pic>
        <p:nvPicPr>
          <p:cNvPr id="11" name="Głos 075_sd.m4a">
            <a:hlinkClick r:id="" action="ppaction://media"/>
          </p:cNvPr>
          <p:cNvPicPr>
            <a:picLocks noRot="1" noChangeAspect="1"/>
          </p:cNvPicPr>
          <p:nvPr>
            <a:audioFile r:link="rId1"/>
          </p:nvPr>
        </p:nvPicPr>
        <p:blipFill>
          <a:blip r:embed="rId7"/>
          <a:stretch>
            <a:fillRect/>
          </a:stretch>
        </p:blipFill>
        <p:spPr>
          <a:xfrm>
            <a:off x="8590806" y="12834664"/>
            <a:ext cx="304800" cy="304800"/>
          </a:xfrm>
          <a:prstGeom prst="rect">
            <a:avLst/>
          </a:prstGeom>
        </p:spPr>
      </p:pic>
    </p:spTree>
    <p:extLst>
      <p:ext uri="{BB962C8B-B14F-4D97-AF65-F5344CB8AC3E}">
        <p14:creationId xmlns="" xmlns:p14="http://schemas.microsoft.com/office/powerpoint/2010/main" val="409145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8259"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pic>
        <p:nvPicPr>
          <p:cNvPr id="15362" name="Picture 2"/>
          <p:cNvPicPr>
            <a:picLocks noChangeArrowheads="1" noChangeAspect="1"/>
          </p:cNvPicPr>
          <p:nvPr/>
        </p:nvPicPr>
        <p:blipFill>
          <a:blip r:embed="rId4"/>
          <a:srcRect/>
          <a:stretch>
            <a:fillRect/>
          </a:stretch>
        </p:blipFill>
        <p:spPr bwMode="auto">
          <a:xfrm>
            <a:off x="21526942" y="409242"/>
            <a:ext cx="2545584" cy="12929478"/>
          </a:xfrm>
          <a:prstGeom prst="rect">
            <a:avLst/>
          </a:prstGeom>
          <a:noFill/>
          <a:ln w="9525">
            <a:noFill/>
            <a:miter lim="800000"/>
            <a:headEnd/>
            <a:tailEnd/>
          </a:ln>
        </p:spPr>
      </p:pic>
      <p:pic>
        <p:nvPicPr>
          <p:cNvPr id="15363" name="Picture 3"/>
          <p:cNvPicPr>
            <a:picLocks noChangeArrowheads="1" noChangeAspect="1"/>
          </p:cNvPicPr>
          <p:nvPr/>
        </p:nvPicPr>
        <p:blipFill>
          <a:blip r:embed="rId5"/>
          <a:srcRect b="51" l="18" r="41" t="15"/>
          <a:stretch>
            <a:fillRect/>
          </a:stretch>
        </p:blipFill>
        <p:spPr bwMode="auto">
          <a:xfrm>
            <a:off x="14281798" y="3977680"/>
            <a:ext cx="7126432" cy="9360000"/>
          </a:xfrm>
          <a:prstGeom prst="rect">
            <a:avLst/>
          </a:prstGeom>
          <a:noFill/>
          <a:ln w="9525">
            <a:noFill/>
            <a:miter lim="800000"/>
            <a:headEnd/>
            <a:tailEnd/>
          </a:ln>
        </p:spPr>
      </p:pic>
      <p:pic>
        <p:nvPicPr>
          <p:cNvPr id="15364" name="Picture 4"/>
          <p:cNvPicPr>
            <a:picLocks noChangeArrowheads="1" noChangeAspect="1"/>
          </p:cNvPicPr>
          <p:nvPr/>
        </p:nvPicPr>
        <p:blipFill>
          <a:blip r:embed="rId6"/>
          <a:srcRect b="30" l="160" r="260" t="91"/>
          <a:stretch>
            <a:fillRect/>
          </a:stretch>
        </p:blipFill>
        <p:spPr bwMode="auto">
          <a:xfrm>
            <a:off x="10478649" y="3977680"/>
            <a:ext cx="3728781" cy="9360000"/>
          </a:xfrm>
          <a:prstGeom prst="rect">
            <a:avLst/>
          </a:prstGeom>
          <a:noFill/>
          <a:ln w="9525">
            <a:noFill/>
            <a:miter lim="800000"/>
            <a:headEnd/>
            <a:tailEnd/>
          </a:ln>
        </p:spPr>
      </p:pic>
      <p:sp>
        <p:nvSpPr>
          <p:cNvPr id="14" name="Prostokąt 13"/>
          <p:cNvSpPr/>
          <p:nvPr/>
        </p:nvSpPr>
        <p:spPr>
          <a:xfrm>
            <a:off x="453902" y="2547382"/>
            <a:ext cx="9433048" cy="7478970"/>
          </a:xfrm>
          <a:prstGeom prst="rect">
            <a:avLst/>
          </a:prstGeom>
        </p:spPr>
        <p:txBody>
          <a:bodyPr wrap="square">
            <a:spAutoFit/>
          </a:bodyPr>
          <a:lstStyle/>
          <a:p>
            <a:r>
              <a:rPr dirty="0" lang="en-GB" smtClean="0" sz="4800">
                <a:solidFill>
                  <a:schemeClr val="bg1"/>
                </a:solidFill>
                <a:latin charset="0" pitchFamily="34" typeface="Arial"/>
                <a:cs charset="0" pitchFamily="34" typeface="Arial"/>
              </a:rPr>
              <a:t>In 2022, for the first time, wall </a:t>
            </a:r>
            <a:r>
              <a:rPr dirty="0" err="1" lang="en-GB" smtClean="0" sz="4800">
                <a:solidFill>
                  <a:schemeClr val="bg1"/>
                </a:solidFill>
                <a:latin charset="0" pitchFamily="34" typeface="Arial"/>
                <a:cs charset="0" pitchFamily="34" typeface="Arial"/>
              </a:rPr>
              <a:t>polychromies</a:t>
            </a:r>
            <a:r>
              <a:rPr dirty="0" lang="en-GB" smtClean="0" sz="4800">
                <a:solidFill>
                  <a:schemeClr val="bg1"/>
                </a:solidFill>
                <a:latin charset="0" pitchFamily="34" typeface="Arial"/>
                <a:cs charset="0" pitchFamily="34" typeface="Arial"/>
              </a:rPr>
              <a:t> from various chronological periods in six rooms on the first floor of the Northern Castle were fully uncovered from under thick secondary layers of plaster. The majority of preserved painting layers date back to the 19th century, with older layers to a lesser extent preserved. </a:t>
            </a:r>
            <a:endParaRPr dirty="0" lang="pl-PL" sz="4800">
              <a:solidFill>
                <a:schemeClr val="bg1"/>
              </a:solidFill>
              <a:latin charset="0" pitchFamily="34" typeface="Arial"/>
              <a:cs charset="0" pitchFamily="34" typeface="Arial"/>
            </a:endParaRPr>
          </a:p>
        </p:txBody>
      </p:sp>
      <p:pic>
        <p:nvPicPr>
          <p:cNvPr id="15365" name="Picture 5"/>
          <p:cNvPicPr>
            <a:picLocks noChangeArrowheads="1" noChangeAspect="1"/>
          </p:cNvPicPr>
          <p:nvPr/>
        </p:nvPicPr>
        <p:blipFill>
          <a:blip r:embed="rId7"/>
          <a:srcRect b="39" l="113" r="138" t="113"/>
          <a:stretch>
            <a:fillRect/>
          </a:stretch>
        </p:blipFill>
        <p:spPr bwMode="auto">
          <a:xfrm>
            <a:off x="17961581" y="377280"/>
            <a:ext cx="3446649" cy="3492000"/>
          </a:xfrm>
          <a:prstGeom prst="rect">
            <a:avLst/>
          </a:prstGeom>
          <a:noFill/>
          <a:ln w="9525">
            <a:noFill/>
            <a:miter lim="800000"/>
            <a:headEnd/>
            <a:tailEnd/>
          </a:ln>
        </p:spPr>
      </p:pic>
      <p:sp>
        <p:nvSpPr>
          <p:cNvPr id="17" name="Tytuł 1"/>
          <p:cNvSpPr>
            <a:spLocks noGrp="1"/>
          </p:cNvSpPr>
          <p:nvPr>
            <p:ph type="ctrTitle"/>
          </p:nvPr>
        </p:nvSpPr>
        <p:spPr>
          <a:xfrm>
            <a:off x="597918" y="603137"/>
            <a:ext cx="12529392" cy="1502335"/>
          </a:xfrm>
        </p:spPr>
        <p:txBody>
          <a:bodyPr/>
          <a:lstStyle/>
          <a:p>
            <a:r>
              <a:rPr dirty="0" err="1" lang="pl-PL" smtClean="0">
                <a:solidFill>
                  <a:schemeClr val="accent3">
                    <a:lumMod val="60000"/>
                    <a:lumOff val="40000"/>
                  </a:schemeClr>
                </a:solidFill>
              </a:rPr>
              <a:t>Discovered</a:t>
            </a:r>
            <a:r>
              <a:rPr dirty="0" lang="pl-PL" smtClean="0">
                <a:solidFill>
                  <a:schemeClr val="accent3">
                    <a:lumMod val="60000"/>
                    <a:lumOff val="40000"/>
                  </a:schemeClr>
                </a:solidFill>
              </a:rPr>
              <a:t> </a:t>
            </a:r>
            <a:r>
              <a:rPr dirty="0" err="1" lang="pl-PL" smtClean="0">
                <a:solidFill>
                  <a:schemeClr val="accent3">
                    <a:lumMod val="60000"/>
                    <a:lumOff val="40000"/>
                  </a:schemeClr>
                </a:solidFill>
              </a:rPr>
              <a:t>polychromies</a:t>
            </a:r>
            <a:endParaRPr dirty="0" lang="pl-PL">
              <a:solidFill>
                <a:schemeClr val="accent3">
                  <a:lumMod val="60000"/>
                  <a:lumOff val="40000"/>
                </a:schemeClr>
              </a:solidFill>
            </a:endParaRPr>
          </a:p>
        </p:txBody>
      </p:sp>
      <p:pic>
        <p:nvPicPr>
          <p:cNvPr id="15367" name="Picture 7"/>
          <p:cNvPicPr>
            <a:picLocks noChangeArrowheads="1" noChangeAspect="1"/>
          </p:cNvPicPr>
          <p:nvPr/>
        </p:nvPicPr>
        <p:blipFill>
          <a:blip r:embed="rId8"/>
          <a:srcRect b="72" l="52"/>
          <a:stretch>
            <a:fillRect/>
          </a:stretch>
        </p:blipFill>
        <p:spPr bwMode="auto">
          <a:xfrm>
            <a:off x="12939361" y="1241376"/>
            <a:ext cx="4940477" cy="2592288"/>
          </a:xfrm>
          <a:prstGeom prst="rect">
            <a:avLst/>
          </a:prstGeom>
          <a:noFill/>
          <a:ln w="9525">
            <a:noFill/>
            <a:miter lim="800000"/>
            <a:headEnd/>
            <a:tailEnd/>
          </a:ln>
        </p:spPr>
      </p:pic>
      <p:pic>
        <p:nvPicPr>
          <p:cNvPr id="10" name="Głos 076_sd.m4a">
            <a:hlinkClick action="ppaction://media" r:id=""/>
          </p:cNvPr>
          <p:cNvPicPr>
            <a:picLocks noChangeAspect="1" noRot="1"/>
          </p:cNvPicPr>
          <p:nvPr>
            <a:audioFile r:link="rId1"/>
          </p:nvPr>
        </p:nvPicPr>
        <p:blipFill>
          <a:blip r:embed="rId9"/>
          <a:stretch>
            <a:fillRect/>
          </a:stretch>
        </p:blipFill>
        <p:spPr>
          <a:xfrm>
            <a:off x="8662814"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29768" fill="hold" id="6"/>
                                        <p:tgtEl>
                                          <p:spTgt spid="10"/>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10"/>
                </p:tgtEl>
              </p:cMediaNode>
            </p:audio>
          </p:childTnLst>
        </p:cTn>
      </p:par>
    </p:tnLst>
  </p:timing>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ytuł 1"/>
          <p:cNvSpPr>
            <a:spLocks noGrp="1"/>
          </p:cNvSpPr>
          <p:nvPr>
            <p:ph type="ctrTitle"/>
          </p:nvPr>
        </p:nvSpPr>
        <p:spPr>
          <a:xfrm>
            <a:off x="813942" y="737320"/>
            <a:ext cx="22756812" cy="1502335"/>
          </a:xfrm>
        </p:spPr>
        <p:txBody>
          <a:bodyPr/>
          <a:lstStyle/>
          <a:p>
            <a:r>
              <a:rPr dirty="0" err="1" lang="pl-PL" smtClean="0">
                <a:solidFill>
                  <a:schemeClr val="accent3">
                    <a:lumMod val="60000"/>
                    <a:lumOff val="40000"/>
                  </a:schemeClr>
                </a:solidFill>
              </a:rPr>
              <a:t>Experimental</a:t>
            </a:r>
            <a:endParaRPr dirty="0" lang="pl-PL">
              <a:solidFill>
                <a:schemeClr val="accent3">
                  <a:lumMod val="60000"/>
                  <a:lumOff val="40000"/>
                </a:schemeClr>
              </a:solidFill>
            </a:endParaRPr>
          </a:p>
        </p:txBody>
      </p:sp>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pic>
        <p:nvPicPr>
          <p:cNvPr descr="D:\FOTOGRAFIA dokumentacyjna\Badania z Lanbozem foto\Badania na zamku\_DSC7124.jpg" id="5" name="Picture 2"/>
          <p:cNvPicPr>
            <a:picLocks noChangeArrowheads="1" noChangeAspect="1"/>
          </p:cNvPicPr>
          <p:nvPr/>
        </p:nvPicPr>
        <p:blipFill>
          <a:blip cstate="print" r:embed="rId4"/>
          <a:srcRect/>
          <a:stretch>
            <a:fillRect/>
          </a:stretch>
        </p:blipFill>
        <p:spPr bwMode="auto">
          <a:xfrm>
            <a:off x="11543134" y="377280"/>
            <a:ext cx="6212423" cy="4140000"/>
          </a:xfrm>
          <a:prstGeom prst="rect">
            <a:avLst/>
          </a:prstGeom>
          <a:noFill/>
        </p:spPr>
      </p:pic>
      <p:pic>
        <p:nvPicPr>
          <p:cNvPr descr="D:\FOTOGRAFIA dokumentacyjna\Badania z Lanbozem foto\Badania na zamku\_DSC7121.jpg" id="6" name="Picture 5"/>
          <p:cNvPicPr>
            <a:picLocks noChangeArrowheads="1" noChangeAspect="1"/>
          </p:cNvPicPr>
          <p:nvPr/>
        </p:nvPicPr>
        <p:blipFill>
          <a:blip cstate="print" r:embed="rId5"/>
          <a:srcRect/>
          <a:stretch>
            <a:fillRect/>
          </a:stretch>
        </p:blipFill>
        <p:spPr bwMode="auto">
          <a:xfrm>
            <a:off x="17879838" y="377280"/>
            <a:ext cx="6212421" cy="4140000"/>
          </a:xfrm>
          <a:prstGeom prst="rect">
            <a:avLst/>
          </a:prstGeom>
          <a:noFill/>
        </p:spPr>
      </p:pic>
      <p:sp>
        <p:nvSpPr>
          <p:cNvPr id="7" name="Prostokąt 6"/>
          <p:cNvSpPr/>
          <p:nvPr/>
        </p:nvSpPr>
        <p:spPr>
          <a:xfrm>
            <a:off x="597919" y="2177480"/>
            <a:ext cx="10297143" cy="5262979"/>
          </a:xfrm>
          <a:prstGeom prst="rect">
            <a:avLst/>
          </a:prstGeom>
        </p:spPr>
        <p:txBody>
          <a:bodyPr wrap="square">
            <a:spAutoFit/>
          </a:bodyPr>
          <a:lstStyle/>
          <a:p>
            <a:r>
              <a:rPr dirty="0" lang="en-GB" smtClean="0" sz="4800">
                <a:solidFill>
                  <a:schemeClr val="bg1"/>
                </a:solidFill>
                <a:latin charset="0" pitchFamily="34" typeface="Arial"/>
                <a:cs charset="0" pitchFamily="34" typeface="Arial"/>
              </a:rPr>
              <a:t>Diagnostic tests for this study were conducted in the Northern Castle of </a:t>
            </a:r>
            <a:r>
              <a:rPr dirty="0" err="1" lang="en-GB" smtClean="0" sz="4800">
                <a:solidFill>
                  <a:schemeClr val="bg1"/>
                </a:solidFill>
                <a:latin charset="0" pitchFamily="34" typeface="Arial"/>
                <a:cs charset="0" pitchFamily="34" typeface="Arial"/>
              </a:rPr>
              <a:t>Wieliczka</a:t>
            </a:r>
            <a:r>
              <a:rPr dirty="0" lang="en-GB" smtClean="0" sz="4800">
                <a:solidFill>
                  <a:schemeClr val="bg1"/>
                </a:solidFill>
                <a:latin charset="0" pitchFamily="34" typeface="Arial"/>
                <a:cs charset="0" pitchFamily="34" typeface="Arial"/>
              </a:rPr>
              <a:t> </a:t>
            </a:r>
            <a:r>
              <a:rPr dirty="0" err="1" lang="en-GB" smtClean="0" sz="4800">
                <a:solidFill>
                  <a:schemeClr val="bg1"/>
                </a:solidFill>
                <a:latin charset="0" pitchFamily="34" typeface="Arial"/>
                <a:cs charset="0" pitchFamily="34" typeface="Arial"/>
              </a:rPr>
              <a:t>Saltworks</a:t>
            </a:r>
            <a:r>
              <a:rPr dirty="0" lang="en-GB" smtClean="0" sz="4800">
                <a:solidFill>
                  <a:schemeClr val="bg1"/>
                </a:solidFill>
                <a:latin charset="0" pitchFamily="34" typeface="Arial"/>
                <a:cs charset="0" pitchFamily="34" typeface="Arial"/>
              </a:rPr>
              <a:t> Castle, specifically in rooms on the first floor. The subject of this p</a:t>
            </a:r>
            <a:r>
              <a:rPr dirty="0" err="1" lang="pl-PL" smtClean="0" sz="4800">
                <a:solidFill>
                  <a:schemeClr val="bg1"/>
                </a:solidFill>
                <a:latin charset="0" pitchFamily="34" typeface="Arial"/>
                <a:cs charset="0" pitchFamily="34" typeface="Arial"/>
              </a:rPr>
              <a:t>resentation</a:t>
            </a:r>
            <a:r>
              <a:rPr dirty="0" lang="en-GB" smtClean="0" sz="4800">
                <a:solidFill>
                  <a:schemeClr val="bg1"/>
                </a:solidFill>
                <a:latin charset="0" pitchFamily="34" typeface="Arial"/>
                <a:cs charset="0" pitchFamily="34" typeface="Arial"/>
              </a:rPr>
              <a:t> are the wall paintings from the room with the designations 1.2</a:t>
            </a:r>
            <a:r>
              <a:rPr dirty="0" lang="pl-PL" smtClean="0" sz="4800">
                <a:solidFill>
                  <a:schemeClr val="bg1"/>
                </a:solidFill>
                <a:latin charset="0" pitchFamily="34" typeface="Arial"/>
                <a:cs charset="0" pitchFamily="34" typeface="Arial"/>
              </a:rPr>
              <a:t>.</a:t>
            </a:r>
            <a:endParaRPr dirty="0" lang="pl-PL" sz="4800">
              <a:solidFill>
                <a:schemeClr val="bg1"/>
              </a:solidFill>
              <a:latin charset="0" pitchFamily="34" typeface="Arial"/>
              <a:cs charset="0" pitchFamily="34" typeface="Arial"/>
            </a:endParaRPr>
          </a:p>
        </p:txBody>
      </p:sp>
      <p:pic>
        <p:nvPicPr>
          <p:cNvPr descr="rzut Piętro1 plan sytuacyjny z room 1" id="6145" name="Picture 1"/>
          <p:cNvPicPr>
            <a:picLocks noChangeArrowheads="1" noChangeAspect="1"/>
          </p:cNvPicPr>
          <p:nvPr/>
        </p:nvPicPr>
        <p:blipFill>
          <a:blip r:embed="rId6"/>
          <a:srcRect b="83"/>
          <a:stretch>
            <a:fillRect/>
          </a:stretch>
        </p:blipFill>
        <p:spPr bwMode="auto">
          <a:xfrm>
            <a:off x="885950" y="7650088"/>
            <a:ext cx="9330821" cy="4392488"/>
          </a:xfrm>
          <a:prstGeom prst="rect">
            <a:avLst/>
          </a:prstGeom>
          <a:noFill/>
          <a:ln w="9525">
            <a:noFill/>
            <a:miter lim="800000"/>
            <a:headEnd/>
            <a:tailEnd/>
          </a:ln>
        </p:spPr>
      </p:pic>
      <p:sp>
        <p:nvSpPr>
          <p:cNvPr id="10" name="pole tekstowe 9"/>
          <p:cNvSpPr txBox="1"/>
          <p:nvPr/>
        </p:nvSpPr>
        <p:spPr>
          <a:xfrm>
            <a:off x="12047190" y="5993904"/>
            <a:ext cx="11377264" cy="5517793"/>
          </a:xfrm>
          <a:prstGeom prst="rect">
            <a:avLst/>
          </a:prstGeom>
          <a:noFill/>
        </p:spPr>
        <p:txBody>
          <a:bodyPr rtlCol="0" wrap="square">
            <a:spAutoFit/>
          </a:bodyPr>
          <a:lstStyle/>
          <a:p>
            <a:pPr>
              <a:lnSpc>
                <a:spcPct val="150000"/>
              </a:lnSpc>
              <a:buClr>
                <a:schemeClr val="accent1">
                  <a:lumMod val="60000"/>
                  <a:lumOff val="40000"/>
                </a:schemeClr>
              </a:buClr>
              <a:buFont charset="0" pitchFamily="34" typeface="Arial"/>
              <a:buChar char="•"/>
            </a:pPr>
            <a:r>
              <a:rPr dirty="0" lang="pl-PL" smtClean="0" sz="4800">
                <a:solidFill>
                  <a:schemeClr val="bg1"/>
                </a:solidFill>
              </a:rPr>
              <a:t>   VIS, UV </a:t>
            </a:r>
            <a:r>
              <a:rPr dirty="0" err="1" lang="pl-PL" smtClean="0" sz="4800">
                <a:solidFill>
                  <a:schemeClr val="bg1"/>
                </a:solidFill>
              </a:rPr>
              <a:t>photography</a:t>
            </a:r>
            <a:endParaRPr dirty="0" lang="pl-PL" smtClean="0" sz="4800">
              <a:solidFill>
                <a:schemeClr val="bg1"/>
              </a:solidFill>
            </a:endParaRPr>
          </a:p>
          <a:p>
            <a:pPr>
              <a:lnSpc>
                <a:spcPct val="150000"/>
              </a:lnSpc>
              <a:buClr>
                <a:schemeClr val="accent1">
                  <a:lumMod val="60000"/>
                  <a:lumOff val="40000"/>
                </a:schemeClr>
              </a:buClr>
              <a:buFont charset="0" pitchFamily="34" typeface="Arial"/>
              <a:buChar char="•"/>
            </a:pPr>
            <a:r>
              <a:rPr dirty="0" lang="pl-PL" smtClean="0" sz="4800">
                <a:solidFill>
                  <a:schemeClr val="bg1"/>
                </a:solidFill>
              </a:rPr>
              <a:t>   </a:t>
            </a:r>
            <a:r>
              <a:rPr dirty="0" lang="en-GB" smtClean="0" sz="4800">
                <a:solidFill>
                  <a:schemeClr val="bg1"/>
                </a:solidFill>
              </a:rPr>
              <a:t>XRF analyses</a:t>
            </a:r>
            <a:endParaRPr dirty="0" lang="pl-PL" smtClean="0" sz="4800">
              <a:solidFill>
                <a:schemeClr val="bg1"/>
              </a:solidFill>
            </a:endParaRPr>
          </a:p>
          <a:p>
            <a:pPr>
              <a:lnSpc>
                <a:spcPct val="150000"/>
              </a:lnSpc>
              <a:buClr>
                <a:schemeClr val="accent1">
                  <a:lumMod val="60000"/>
                  <a:lumOff val="40000"/>
                </a:schemeClr>
              </a:buClr>
              <a:buFont charset="0" pitchFamily="34" typeface="Arial"/>
              <a:buChar char="•"/>
            </a:pPr>
            <a:r>
              <a:rPr dirty="0" lang="pl-PL" smtClean="0" sz="4800">
                <a:solidFill>
                  <a:schemeClr val="bg1"/>
                </a:solidFill>
              </a:rPr>
              <a:t>   FTIR </a:t>
            </a:r>
            <a:r>
              <a:rPr dirty="0" err="1" lang="pl-PL" smtClean="0" sz="4800">
                <a:solidFill>
                  <a:schemeClr val="bg1"/>
                </a:solidFill>
              </a:rPr>
              <a:t>spectroscopy</a:t>
            </a:r>
            <a:endParaRPr dirty="0" lang="pl-PL" smtClean="0" sz="4800">
              <a:solidFill>
                <a:schemeClr val="bg1"/>
              </a:solidFill>
            </a:endParaRPr>
          </a:p>
          <a:p>
            <a:pPr>
              <a:lnSpc>
                <a:spcPct val="150000"/>
              </a:lnSpc>
              <a:buClr>
                <a:schemeClr val="accent1">
                  <a:lumMod val="60000"/>
                  <a:lumOff val="40000"/>
                </a:schemeClr>
              </a:buClr>
              <a:buFont charset="0" pitchFamily="34" typeface="Arial"/>
              <a:buChar char="•"/>
            </a:pPr>
            <a:r>
              <a:rPr dirty="0" lang="pl-PL" smtClean="0" sz="4800">
                <a:solidFill>
                  <a:schemeClr val="bg1"/>
                </a:solidFill>
              </a:rPr>
              <a:t>   </a:t>
            </a:r>
            <a:r>
              <a:rPr dirty="0" err="1" lang="pl-PL" smtClean="0" sz="4800">
                <a:solidFill>
                  <a:schemeClr val="bg1"/>
                </a:solidFill>
              </a:rPr>
              <a:t>Microscopic</a:t>
            </a:r>
            <a:r>
              <a:rPr dirty="0" lang="pl-PL" smtClean="0" sz="4800">
                <a:solidFill>
                  <a:schemeClr val="bg1"/>
                </a:solidFill>
              </a:rPr>
              <a:t> </a:t>
            </a:r>
            <a:r>
              <a:rPr dirty="0" err="1" lang="pl-PL" smtClean="0" sz="4800">
                <a:solidFill>
                  <a:schemeClr val="bg1"/>
                </a:solidFill>
              </a:rPr>
              <a:t>observation</a:t>
            </a:r>
            <a:r>
              <a:rPr dirty="0" lang="pl-PL" smtClean="0" sz="4800">
                <a:solidFill>
                  <a:schemeClr val="bg1"/>
                </a:solidFill>
              </a:rPr>
              <a:t> of </a:t>
            </a:r>
            <a:r>
              <a:rPr dirty="0" err="1" lang="pl-PL" smtClean="0" sz="4800">
                <a:solidFill>
                  <a:schemeClr val="bg1"/>
                </a:solidFill>
              </a:rPr>
              <a:t>cross-sections</a:t>
            </a:r>
            <a:endParaRPr dirty="0" lang="pl-PL" smtClean="0" sz="4800">
              <a:solidFill>
                <a:schemeClr val="bg1"/>
              </a:solidFill>
            </a:endParaRPr>
          </a:p>
          <a:p>
            <a:pPr>
              <a:lnSpc>
                <a:spcPct val="150000"/>
              </a:lnSpc>
              <a:buClr>
                <a:schemeClr val="accent1">
                  <a:lumMod val="60000"/>
                  <a:lumOff val="40000"/>
                </a:schemeClr>
              </a:buClr>
              <a:buFont charset="0" pitchFamily="34" typeface="Arial"/>
              <a:buChar char="•"/>
            </a:pPr>
            <a:r>
              <a:rPr dirty="0" lang="pl-PL" smtClean="0" sz="4800">
                <a:solidFill>
                  <a:schemeClr val="bg1"/>
                </a:solidFill>
              </a:rPr>
              <a:t>   </a:t>
            </a:r>
            <a:r>
              <a:rPr dirty="0" err="1" lang="pl-PL" smtClean="0" sz="4800">
                <a:solidFill>
                  <a:schemeClr val="bg1"/>
                </a:solidFill>
              </a:rPr>
              <a:t>SEM-EDS</a:t>
            </a:r>
            <a:r>
              <a:rPr dirty="0" lang="pl-PL" smtClean="0" sz="4800">
                <a:solidFill>
                  <a:schemeClr val="bg1"/>
                </a:solidFill>
              </a:rPr>
              <a:t> </a:t>
            </a:r>
            <a:r>
              <a:rPr dirty="0" err="1" lang="pl-PL" smtClean="0" sz="4800">
                <a:solidFill>
                  <a:schemeClr val="bg1"/>
                </a:solidFill>
              </a:rPr>
              <a:t>analysis</a:t>
            </a:r>
            <a:endParaRPr dirty="0" lang="pl-PL" sz="4800">
              <a:solidFill>
                <a:schemeClr val="bg1"/>
              </a:solidFill>
            </a:endParaRPr>
          </a:p>
        </p:txBody>
      </p:sp>
      <p:pic>
        <p:nvPicPr>
          <p:cNvPr id="9" name="Głos 077_sd.m4a">
            <a:hlinkClick action="ppaction://media" r:id=""/>
          </p:cNvPr>
          <p:cNvPicPr>
            <a:picLocks noChangeAspect="1" noRot="1"/>
          </p:cNvPicPr>
          <p:nvPr>
            <a:audioFile r:link="rId1"/>
          </p:nvPr>
        </p:nvPicPr>
        <p:blipFill>
          <a:blip r:embed="rId7"/>
          <a:stretch>
            <a:fillRect/>
          </a:stretch>
        </p:blipFill>
        <p:spPr>
          <a:xfrm>
            <a:off x="8662814"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64343" fill="hold" id="6"/>
                                        <p:tgtEl>
                                          <p:spTgt spid="9"/>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9"/>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69926" y="521296"/>
            <a:ext cx="22756812" cy="1502335"/>
          </a:xfrm>
        </p:spPr>
        <p:txBody>
          <a:bodyPr/>
          <a:lstStyle/>
          <a:p>
            <a:r>
              <a:rPr lang="pl-PL" dirty="0" err="1" smtClean="0">
                <a:solidFill>
                  <a:schemeClr val="accent3">
                    <a:lumMod val="60000"/>
                    <a:lumOff val="40000"/>
                  </a:schemeClr>
                </a:solidFill>
              </a:rPr>
              <a:t>Room</a:t>
            </a:r>
            <a:r>
              <a:rPr lang="pl-PL" dirty="0" smtClean="0">
                <a:solidFill>
                  <a:schemeClr val="accent3">
                    <a:lumMod val="60000"/>
                    <a:lumOff val="40000"/>
                  </a:schemeClr>
                </a:solidFill>
              </a:rPr>
              <a:t> 1.2</a:t>
            </a:r>
            <a:endParaRPr lang="pl-PL" dirty="0">
              <a:solidFill>
                <a:schemeClr val="accent3">
                  <a:lumMod val="60000"/>
                  <a:lumOff val="40000"/>
                </a:schemeClr>
              </a:solidFill>
            </a:endParaRPr>
          </a:p>
        </p:txBody>
      </p:sp>
      <p:pic>
        <p:nvPicPr>
          <p:cNvPr id="4"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sp>
        <p:nvSpPr>
          <p:cNvPr id="5" name="pole tekstowe 4"/>
          <p:cNvSpPr txBox="1"/>
          <p:nvPr/>
        </p:nvSpPr>
        <p:spPr>
          <a:xfrm>
            <a:off x="525910" y="2033464"/>
            <a:ext cx="22970552" cy="2308324"/>
          </a:xfrm>
          <a:prstGeom prst="rect">
            <a:avLst/>
          </a:prstGeom>
          <a:noFill/>
        </p:spPr>
        <p:txBody>
          <a:bodyPr wrap="square" rtlCol="0">
            <a:spAutoFit/>
          </a:bodyPr>
          <a:lstStyle/>
          <a:p>
            <a:r>
              <a:rPr lang="en-GB" sz="4800" dirty="0" smtClean="0">
                <a:solidFill>
                  <a:schemeClr val="bg1"/>
                </a:solidFill>
                <a:latin typeface="Arial" pitchFamily="34" charset="0"/>
                <a:cs typeface="Arial" pitchFamily="34" charset="0"/>
              </a:rPr>
              <a:t>In the northern wing of the </a:t>
            </a:r>
            <a:r>
              <a:rPr lang="en-GB" sz="4800" dirty="0" err="1" smtClean="0">
                <a:solidFill>
                  <a:schemeClr val="bg1"/>
                </a:solidFill>
                <a:latin typeface="Arial" pitchFamily="34" charset="0"/>
                <a:cs typeface="Arial" pitchFamily="34" charset="0"/>
              </a:rPr>
              <a:t>Saltworks</a:t>
            </a:r>
            <a:r>
              <a:rPr lang="en-GB" sz="4800" dirty="0" smtClean="0">
                <a:solidFill>
                  <a:schemeClr val="bg1"/>
                </a:solidFill>
                <a:latin typeface="Arial" pitchFamily="34" charset="0"/>
                <a:cs typeface="Arial" pitchFamily="34" charset="0"/>
              </a:rPr>
              <a:t> Castle, in the investigated room, three painted decorations were isolated. A general view of the northern wall with two decorations: the youngest one (1.2,I) and the earlier decoration underneath it (1.2,II)</a:t>
            </a:r>
            <a:r>
              <a:rPr lang="pl-PL" sz="4800" dirty="0" smtClean="0">
                <a:solidFill>
                  <a:schemeClr val="bg1"/>
                </a:solidFill>
                <a:latin typeface="Arial" pitchFamily="34" charset="0"/>
                <a:cs typeface="Arial" pitchFamily="34" charset="0"/>
              </a:rPr>
              <a:t>.</a:t>
            </a:r>
            <a:endParaRPr lang="pl-PL" sz="4800" dirty="0">
              <a:solidFill>
                <a:schemeClr val="bg1"/>
              </a:solidFill>
              <a:latin typeface="Arial" pitchFamily="34" charset="0"/>
              <a:cs typeface="Arial" pitchFamily="34" charset="0"/>
            </a:endParaRPr>
          </a:p>
        </p:txBody>
      </p:sp>
      <p:pic>
        <p:nvPicPr>
          <p:cNvPr id="14337" name="Picture 1"/>
          <p:cNvPicPr>
            <a:picLocks noChangeAspect="1" noChangeArrowheads="1"/>
          </p:cNvPicPr>
          <p:nvPr/>
        </p:nvPicPr>
        <p:blipFill>
          <a:blip r:embed="rId4"/>
          <a:srcRect/>
          <a:stretch>
            <a:fillRect/>
          </a:stretch>
        </p:blipFill>
        <p:spPr bwMode="auto">
          <a:xfrm>
            <a:off x="4292799" y="4697760"/>
            <a:ext cx="7466359" cy="7200000"/>
          </a:xfrm>
          <a:prstGeom prst="rect">
            <a:avLst/>
          </a:prstGeom>
          <a:noFill/>
          <a:ln w="9525">
            <a:noFill/>
            <a:miter lim="800000"/>
            <a:headEnd/>
            <a:tailEnd/>
          </a:ln>
        </p:spPr>
      </p:pic>
      <p:pic>
        <p:nvPicPr>
          <p:cNvPr id="14338" name="Picture 2"/>
          <p:cNvPicPr>
            <a:picLocks noChangeAspect="1" noChangeArrowheads="1"/>
          </p:cNvPicPr>
          <p:nvPr/>
        </p:nvPicPr>
        <p:blipFill>
          <a:blip r:embed="rId5"/>
          <a:srcRect/>
          <a:stretch>
            <a:fillRect/>
          </a:stretch>
        </p:blipFill>
        <p:spPr bwMode="auto">
          <a:xfrm>
            <a:off x="12551246" y="4625752"/>
            <a:ext cx="7516300" cy="7200000"/>
          </a:xfrm>
          <a:prstGeom prst="rect">
            <a:avLst/>
          </a:prstGeom>
          <a:noFill/>
          <a:ln w="9525">
            <a:noFill/>
            <a:miter lim="800000"/>
            <a:headEnd/>
            <a:tailEnd/>
          </a:ln>
        </p:spPr>
      </p:pic>
      <p:sp>
        <p:nvSpPr>
          <p:cNvPr id="8" name="pole tekstowe 7"/>
          <p:cNvSpPr txBox="1"/>
          <p:nvPr/>
        </p:nvSpPr>
        <p:spPr>
          <a:xfrm>
            <a:off x="597918" y="9666312"/>
            <a:ext cx="3960440" cy="1569660"/>
          </a:xfrm>
          <a:prstGeom prst="rect">
            <a:avLst/>
          </a:prstGeom>
          <a:noFill/>
        </p:spPr>
        <p:txBody>
          <a:bodyPr wrap="square" rtlCol="0">
            <a:spAutoFit/>
          </a:bodyPr>
          <a:lstStyle/>
          <a:p>
            <a:r>
              <a:rPr lang="pl-PL" sz="4800" dirty="0" smtClean="0">
                <a:solidFill>
                  <a:schemeClr val="bg1"/>
                </a:solidFill>
                <a:latin typeface="Arial" pitchFamily="34" charset="0"/>
                <a:cs typeface="Arial" pitchFamily="34" charset="0"/>
              </a:rPr>
              <a:t>VIS </a:t>
            </a:r>
            <a:r>
              <a:rPr lang="pl-PL" sz="4800" dirty="0" err="1" smtClean="0">
                <a:solidFill>
                  <a:schemeClr val="bg1"/>
                </a:solidFill>
                <a:latin typeface="Arial" pitchFamily="34" charset="0"/>
                <a:cs typeface="Arial" pitchFamily="34" charset="0"/>
              </a:rPr>
              <a:t>photography</a:t>
            </a:r>
            <a:endParaRPr lang="pl-PL" sz="4800" dirty="0">
              <a:solidFill>
                <a:schemeClr val="bg1"/>
              </a:solidFill>
              <a:latin typeface="Arial" pitchFamily="34" charset="0"/>
              <a:cs typeface="Arial" pitchFamily="34" charset="0"/>
            </a:endParaRPr>
          </a:p>
        </p:txBody>
      </p:sp>
      <p:sp>
        <p:nvSpPr>
          <p:cNvPr id="9" name="pole tekstowe 8"/>
          <p:cNvSpPr txBox="1"/>
          <p:nvPr/>
        </p:nvSpPr>
        <p:spPr>
          <a:xfrm>
            <a:off x="20328110" y="9666312"/>
            <a:ext cx="3960440" cy="1569660"/>
          </a:xfrm>
          <a:prstGeom prst="rect">
            <a:avLst/>
          </a:prstGeom>
          <a:noFill/>
        </p:spPr>
        <p:txBody>
          <a:bodyPr wrap="square" rtlCol="0">
            <a:spAutoFit/>
          </a:bodyPr>
          <a:lstStyle/>
          <a:p>
            <a:r>
              <a:rPr lang="pl-PL" sz="4800" dirty="0" smtClean="0">
                <a:solidFill>
                  <a:schemeClr val="bg1"/>
                </a:solidFill>
                <a:latin typeface="Arial" pitchFamily="34" charset="0"/>
                <a:cs typeface="Arial" pitchFamily="34" charset="0"/>
              </a:rPr>
              <a:t>UV</a:t>
            </a:r>
          </a:p>
          <a:p>
            <a:r>
              <a:rPr lang="pl-PL" sz="4800" dirty="0" err="1" smtClean="0">
                <a:solidFill>
                  <a:schemeClr val="bg1"/>
                </a:solidFill>
                <a:latin typeface="Arial" pitchFamily="34" charset="0"/>
                <a:cs typeface="Arial" pitchFamily="34" charset="0"/>
              </a:rPr>
              <a:t>photography</a:t>
            </a:r>
            <a:endParaRPr lang="pl-PL" sz="4800" dirty="0">
              <a:solidFill>
                <a:schemeClr val="bg1"/>
              </a:solidFill>
              <a:latin typeface="Arial" pitchFamily="34" charset="0"/>
              <a:cs typeface="Arial" pitchFamily="34" charset="0"/>
            </a:endParaRPr>
          </a:p>
        </p:txBody>
      </p:sp>
      <p:pic>
        <p:nvPicPr>
          <p:cNvPr id="10" name="Głos 073_sd.m4a">
            <a:hlinkClick r:id="" action="ppaction://media"/>
          </p:cNvPr>
          <p:cNvPicPr>
            <a:picLocks noRot="1" noChangeAspect="1"/>
          </p:cNvPicPr>
          <p:nvPr>
            <a:audioFile r:link="rId1"/>
          </p:nvPr>
        </p:nvPicPr>
        <p:blipFill>
          <a:blip r:embed="rId6"/>
          <a:stretch>
            <a:fillRect/>
          </a:stretch>
        </p:blipFill>
        <p:spPr>
          <a:xfrm>
            <a:off x="8590806" y="1283466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2617"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97918" y="593304"/>
            <a:ext cx="22756812" cy="1502335"/>
          </a:xfrm>
        </p:spPr>
        <p:txBody>
          <a:bodyPr/>
          <a:lstStyle/>
          <a:p>
            <a:r>
              <a:rPr lang="pl-PL" dirty="0" smtClean="0">
                <a:solidFill>
                  <a:schemeClr val="accent3">
                    <a:lumMod val="60000"/>
                    <a:lumOff val="40000"/>
                  </a:schemeClr>
                </a:solidFill>
              </a:rPr>
              <a:t>XRF </a:t>
            </a:r>
            <a:r>
              <a:rPr lang="pl-PL" dirty="0" err="1" smtClean="0">
                <a:solidFill>
                  <a:schemeClr val="accent3">
                    <a:lumMod val="60000"/>
                    <a:lumOff val="40000"/>
                  </a:schemeClr>
                </a:solidFill>
              </a:rPr>
              <a:t>analysis</a:t>
            </a:r>
            <a:endParaRPr lang="pl-PL" dirty="0">
              <a:solidFill>
                <a:schemeClr val="accent3">
                  <a:lumMod val="60000"/>
                  <a:lumOff val="40000"/>
                </a:schemeClr>
              </a:solidFill>
            </a:endParaRPr>
          </a:p>
        </p:txBody>
      </p:sp>
      <p:pic>
        <p:nvPicPr>
          <p:cNvPr id="4" name="Picture 2" descr="C:\Users\Pamela\Desktop\muzeum_logo.png"/>
          <p:cNvPicPr>
            <a:picLocks noChangeAspect="1" noChangeArrowheads="1"/>
          </p:cNvPicPr>
          <p:nvPr/>
        </p:nvPicPr>
        <p:blipFill>
          <a:blip r:embed="rId3" cstate="print"/>
          <a:srcRect/>
          <a:stretch>
            <a:fillRect/>
          </a:stretch>
        </p:blipFill>
        <p:spPr bwMode="auto">
          <a:xfrm>
            <a:off x="4272986" y="12546632"/>
            <a:ext cx="3813764" cy="792088"/>
          </a:xfrm>
          <a:prstGeom prst="rect">
            <a:avLst/>
          </a:prstGeom>
          <a:solidFill>
            <a:schemeClr val="bg1"/>
          </a:solidFill>
        </p:spPr>
      </p:pic>
      <p:graphicFrame>
        <p:nvGraphicFramePr>
          <p:cNvPr id="5" name="Tabela 4"/>
          <p:cNvGraphicFramePr>
            <a:graphicFrameLocks noGrp="1"/>
          </p:cNvGraphicFramePr>
          <p:nvPr/>
        </p:nvGraphicFramePr>
        <p:xfrm>
          <a:off x="381894" y="3113584"/>
          <a:ext cx="14761640" cy="10241280"/>
        </p:xfrm>
        <a:graphic>
          <a:graphicData uri="http://schemas.openxmlformats.org/drawingml/2006/table">
            <a:tbl>
              <a:tblPr firstRow="1" bandRow="1">
                <a:tableStyleId>{F5AB1C69-6EDB-4FF4-983F-18BD219EF322}</a:tableStyleId>
              </a:tblPr>
              <a:tblGrid>
                <a:gridCol w="1768322"/>
                <a:gridCol w="1691438"/>
                <a:gridCol w="3690410"/>
                <a:gridCol w="7611470"/>
              </a:tblGrid>
              <a:tr h="496064">
                <a:tc>
                  <a:txBody>
                    <a:bodyPr/>
                    <a:lstStyle/>
                    <a:p>
                      <a:pPr algn="just">
                        <a:spcAft>
                          <a:spcPts val="0"/>
                        </a:spcAft>
                      </a:pPr>
                      <a:r>
                        <a:rPr lang="en-GB" sz="3200" dirty="0">
                          <a:solidFill>
                            <a:srgbClr val="000000"/>
                          </a:solidFill>
                          <a:latin typeface="Arial" pitchFamily="34" charset="0"/>
                          <a:ea typeface="DejaVuSans"/>
                          <a:cs typeface="Arial" pitchFamily="34" charset="0"/>
                        </a:rPr>
                        <a:t>Sample No.</a:t>
                      </a:r>
                      <a:endParaRPr lang="pl-PL" sz="3200" dirty="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DejaVuSans"/>
                          <a:cs typeface="Arial" pitchFamily="34" charset="0"/>
                        </a:rPr>
                        <a:t>Colour</a:t>
                      </a:r>
                      <a:endParaRPr lang="pl-PL" sz="3200" dirty="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DejaVuSans"/>
                          <a:cs typeface="Arial" pitchFamily="34" charset="0"/>
                        </a:rPr>
                        <a:t>Elements detected by XRF</a:t>
                      </a:r>
                      <a:endParaRPr lang="pl-PL" sz="3200" dirty="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DejaVuSans"/>
                          <a:cs typeface="Arial" pitchFamily="34" charset="0"/>
                        </a:rPr>
                        <a:t>Pigments</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1.2,I,1</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Blue</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latin typeface="Arial" pitchFamily="34" charset="0"/>
                          <a:ea typeface="Calibri"/>
                          <a:cs typeface="Arial" pitchFamily="34" charset="0"/>
                        </a:rPr>
                        <a:t>K, </a:t>
                      </a:r>
                      <a:r>
                        <a:rPr lang="en-GB" sz="3200" b="1" dirty="0">
                          <a:latin typeface="Arial" pitchFamily="34" charset="0"/>
                          <a:ea typeface="Calibri"/>
                          <a:cs typeface="Arial" pitchFamily="34" charset="0"/>
                        </a:rPr>
                        <a:t>Ca</a:t>
                      </a:r>
                      <a:r>
                        <a:rPr lang="en-GB" sz="3200" dirty="0">
                          <a:latin typeface="Arial" pitchFamily="34" charset="0"/>
                          <a:ea typeface="Calibri"/>
                          <a:cs typeface="Arial" pitchFamily="34" charset="0"/>
                        </a:rPr>
                        <a:t>, </a:t>
                      </a:r>
                      <a:r>
                        <a:rPr lang="en-GB" sz="3200" dirty="0" err="1">
                          <a:latin typeface="Arial" pitchFamily="34" charset="0"/>
                          <a:ea typeface="Calibri"/>
                          <a:cs typeface="Arial" pitchFamily="34" charset="0"/>
                        </a:rPr>
                        <a:t>Mn</a:t>
                      </a:r>
                      <a:r>
                        <a:rPr lang="en-GB" sz="3200" dirty="0">
                          <a:latin typeface="Arial" pitchFamily="34" charset="0"/>
                          <a:ea typeface="Calibri"/>
                          <a:cs typeface="Arial" pitchFamily="34" charset="0"/>
                        </a:rPr>
                        <a:t>, Fe, </a:t>
                      </a:r>
                      <a:r>
                        <a:rPr lang="en-GB" sz="3200" b="1" dirty="0">
                          <a:latin typeface="Arial" pitchFamily="34" charset="0"/>
                          <a:ea typeface="Calibri"/>
                          <a:cs typeface="Arial" pitchFamily="34" charset="0"/>
                        </a:rPr>
                        <a:t>Cu</a:t>
                      </a:r>
                      <a:r>
                        <a:rPr lang="en-GB" sz="3200" dirty="0">
                          <a:latin typeface="Arial" pitchFamily="34" charset="0"/>
                          <a:ea typeface="Calibri"/>
                          <a:cs typeface="Arial" pitchFamily="34" charset="0"/>
                        </a:rPr>
                        <a:t>, As, </a:t>
                      </a:r>
                      <a:r>
                        <a:rPr lang="en-GB" sz="3200" dirty="0" err="1">
                          <a:latin typeface="Arial" pitchFamily="34" charset="0"/>
                          <a:ea typeface="Calibri"/>
                          <a:cs typeface="Arial" pitchFamily="34" charset="0"/>
                        </a:rPr>
                        <a:t>Sr</a:t>
                      </a:r>
                      <a:r>
                        <a:rPr lang="en-GB" sz="3200" dirty="0">
                          <a:latin typeface="Arial" pitchFamily="34" charset="0"/>
                          <a:ea typeface="Calibri"/>
                          <a:cs typeface="Arial" pitchFamily="34" charset="0"/>
                        </a:rPr>
                        <a:t>, </a:t>
                      </a:r>
                      <a:r>
                        <a:rPr lang="en-GB" sz="3200" dirty="0" err="1">
                          <a:latin typeface="Arial" pitchFamily="34" charset="0"/>
                          <a:ea typeface="Calibri"/>
                          <a:cs typeface="Arial" pitchFamily="34" charset="0"/>
                        </a:rPr>
                        <a:t>Pb</a:t>
                      </a:r>
                      <a:endParaRPr lang="pl-PL" sz="3200" dirty="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Calcium carbonate, copper pigment (</a:t>
                      </a:r>
                      <a:r>
                        <a:rPr lang="en-GB" sz="3200" dirty="0" err="1">
                          <a:solidFill>
                            <a:srgbClr val="000000"/>
                          </a:solidFill>
                          <a:latin typeface="Arial" pitchFamily="34" charset="0"/>
                          <a:ea typeface="Calibri"/>
                          <a:cs typeface="Arial" pitchFamily="34" charset="0"/>
                        </a:rPr>
                        <a:t>verditer</a:t>
                      </a:r>
                      <a:r>
                        <a:rPr lang="en-GB" sz="3200" dirty="0">
                          <a:solidFill>
                            <a:srgbClr val="000000"/>
                          </a:solidFill>
                          <a:latin typeface="Arial" pitchFamily="34" charset="0"/>
                          <a:ea typeface="Calibri"/>
                          <a:cs typeface="Arial" pitchFamily="34" charset="0"/>
                        </a:rPr>
                        <a:t>), iron pigment (ochre, traces)</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1.2,I,2</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White</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latin typeface="Arial" pitchFamily="34" charset="0"/>
                          <a:ea typeface="Calibri"/>
                          <a:cs typeface="Arial" pitchFamily="34" charset="0"/>
                        </a:rPr>
                        <a:t>K, </a:t>
                      </a:r>
                      <a:r>
                        <a:rPr lang="en-GB" sz="3200" b="1">
                          <a:latin typeface="Arial" pitchFamily="34" charset="0"/>
                          <a:ea typeface="Calibri"/>
                          <a:cs typeface="Arial" pitchFamily="34" charset="0"/>
                        </a:rPr>
                        <a:t>Ca</a:t>
                      </a:r>
                      <a:r>
                        <a:rPr lang="en-GB" sz="3200">
                          <a:latin typeface="Arial" pitchFamily="34" charset="0"/>
                          <a:ea typeface="Calibri"/>
                          <a:cs typeface="Arial" pitchFamily="34" charset="0"/>
                        </a:rPr>
                        <a:t>, Ti, Mn, </a:t>
                      </a:r>
                      <a:r>
                        <a:rPr lang="en-GB" sz="3200" b="1">
                          <a:latin typeface="Arial" pitchFamily="34" charset="0"/>
                          <a:ea typeface="Calibri"/>
                          <a:cs typeface="Arial" pitchFamily="34" charset="0"/>
                        </a:rPr>
                        <a:t>Fe</a:t>
                      </a:r>
                      <a:r>
                        <a:rPr lang="en-GB" sz="3200">
                          <a:latin typeface="Arial" pitchFamily="34" charset="0"/>
                          <a:ea typeface="Calibri"/>
                          <a:cs typeface="Arial" pitchFamily="34" charset="0"/>
                        </a:rPr>
                        <a:t>, Cu, As, Sr, Hg, Pb</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Calcium carbonate, iron pigment (yellow ochre), lead white (traces), copper pigment (traces)</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1.2,I,4</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Black</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b="1">
                          <a:latin typeface="Arial" pitchFamily="34" charset="0"/>
                          <a:ea typeface="Calibri"/>
                          <a:cs typeface="Arial" pitchFamily="34" charset="0"/>
                        </a:rPr>
                        <a:t>P</a:t>
                      </a:r>
                      <a:r>
                        <a:rPr lang="en-GB" sz="3200">
                          <a:latin typeface="Arial" pitchFamily="34" charset="0"/>
                          <a:ea typeface="Calibri"/>
                          <a:cs typeface="Arial" pitchFamily="34" charset="0"/>
                        </a:rPr>
                        <a:t>, K, </a:t>
                      </a:r>
                      <a:r>
                        <a:rPr lang="en-GB" sz="3200" b="1">
                          <a:latin typeface="Arial" pitchFamily="34" charset="0"/>
                          <a:ea typeface="Calibri"/>
                          <a:cs typeface="Arial" pitchFamily="34" charset="0"/>
                        </a:rPr>
                        <a:t>Ca</a:t>
                      </a:r>
                      <a:r>
                        <a:rPr lang="en-GB" sz="3200">
                          <a:latin typeface="Arial" pitchFamily="34" charset="0"/>
                          <a:ea typeface="Calibri"/>
                          <a:cs typeface="Arial" pitchFamily="34" charset="0"/>
                        </a:rPr>
                        <a:t>, Mn, </a:t>
                      </a:r>
                      <a:r>
                        <a:rPr lang="en-GB" sz="3200" b="1">
                          <a:latin typeface="Arial" pitchFamily="34" charset="0"/>
                          <a:ea typeface="Calibri"/>
                          <a:cs typeface="Arial" pitchFamily="34" charset="0"/>
                        </a:rPr>
                        <a:t>Fe</a:t>
                      </a:r>
                      <a:r>
                        <a:rPr lang="en-GB" sz="3200">
                          <a:latin typeface="Arial" pitchFamily="34" charset="0"/>
                          <a:ea typeface="Calibri"/>
                          <a:cs typeface="Arial" pitchFamily="34" charset="0"/>
                        </a:rPr>
                        <a:t>, Cu, Zn, Sr, Ba, Pb</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Bone black, calcium carbonate, iron pigment (ochre), copper pigment (traces), lead white (traces), barium white (traces)</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1.2,I,6</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Red</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b="1">
                          <a:latin typeface="Arial" pitchFamily="34" charset="0"/>
                          <a:ea typeface="Calibri"/>
                          <a:cs typeface="Arial" pitchFamily="34" charset="0"/>
                        </a:rPr>
                        <a:t>Ca</a:t>
                      </a:r>
                      <a:r>
                        <a:rPr lang="en-GB" sz="3200">
                          <a:latin typeface="Arial" pitchFamily="34" charset="0"/>
                          <a:ea typeface="Calibri"/>
                          <a:cs typeface="Arial" pitchFamily="34" charset="0"/>
                        </a:rPr>
                        <a:t>, Fe, Cu, </a:t>
                      </a:r>
                      <a:r>
                        <a:rPr lang="en-GB" sz="3200" b="1">
                          <a:latin typeface="Arial" pitchFamily="34" charset="0"/>
                          <a:ea typeface="Calibri"/>
                          <a:cs typeface="Arial" pitchFamily="34" charset="0"/>
                        </a:rPr>
                        <a:t>Hg</a:t>
                      </a:r>
                      <a:r>
                        <a:rPr lang="en-GB" sz="3200">
                          <a:latin typeface="Arial" pitchFamily="34" charset="0"/>
                          <a:ea typeface="Calibri"/>
                          <a:cs typeface="Arial" pitchFamily="34" charset="0"/>
                        </a:rPr>
                        <a:t>, </a:t>
                      </a:r>
                      <a:r>
                        <a:rPr lang="en-GB" sz="3200" b="1">
                          <a:latin typeface="Arial" pitchFamily="34" charset="0"/>
                          <a:ea typeface="Calibri"/>
                          <a:cs typeface="Arial" pitchFamily="34" charset="0"/>
                        </a:rPr>
                        <a:t>Pb</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Calcium carbonate, vermilion, lead pigment (lead white or </a:t>
                      </a:r>
                      <a:r>
                        <a:rPr lang="en-GB" sz="3200" dirty="0" err="1">
                          <a:solidFill>
                            <a:srgbClr val="000000"/>
                          </a:solidFill>
                          <a:latin typeface="Arial" pitchFamily="34" charset="0"/>
                          <a:ea typeface="Calibri"/>
                          <a:cs typeface="Arial" pitchFamily="34" charset="0"/>
                        </a:rPr>
                        <a:t>minium</a:t>
                      </a:r>
                      <a:r>
                        <a:rPr lang="en-GB" sz="3200" dirty="0">
                          <a:solidFill>
                            <a:srgbClr val="000000"/>
                          </a:solidFill>
                          <a:latin typeface="Arial" pitchFamily="34" charset="0"/>
                          <a:ea typeface="Calibri"/>
                          <a:cs typeface="Arial" pitchFamily="34" charset="0"/>
                        </a:rPr>
                        <a:t>)</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1.2,I,8</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Green</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latin typeface="Arial" pitchFamily="34" charset="0"/>
                          <a:ea typeface="Calibri"/>
                          <a:cs typeface="Arial" pitchFamily="34" charset="0"/>
                        </a:rPr>
                        <a:t>K, </a:t>
                      </a:r>
                      <a:r>
                        <a:rPr lang="en-GB" sz="3200" b="1">
                          <a:latin typeface="Arial" pitchFamily="34" charset="0"/>
                          <a:ea typeface="Calibri"/>
                          <a:cs typeface="Arial" pitchFamily="34" charset="0"/>
                        </a:rPr>
                        <a:t>Ca</a:t>
                      </a:r>
                      <a:r>
                        <a:rPr lang="en-GB" sz="3200">
                          <a:latin typeface="Arial" pitchFamily="34" charset="0"/>
                          <a:ea typeface="Calibri"/>
                          <a:cs typeface="Arial" pitchFamily="34" charset="0"/>
                        </a:rPr>
                        <a:t>, Mn, Fe, </a:t>
                      </a:r>
                      <a:r>
                        <a:rPr lang="en-GB" sz="3200" b="1">
                          <a:latin typeface="Arial" pitchFamily="34" charset="0"/>
                          <a:ea typeface="Calibri"/>
                          <a:cs typeface="Arial" pitchFamily="34" charset="0"/>
                        </a:rPr>
                        <a:t>Cu</a:t>
                      </a:r>
                      <a:r>
                        <a:rPr lang="en-GB" sz="3200">
                          <a:latin typeface="Arial" pitchFamily="34" charset="0"/>
                          <a:ea typeface="Calibri"/>
                          <a:cs typeface="Arial" pitchFamily="34" charset="0"/>
                        </a:rPr>
                        <a:t>, </a:t>
                      </a:r>
                      <a:r>
                        <a:rPr lang="en-GB" sz="3200" b="1">
                          <a:latin typeface="Arial" pitchFamily="34" charset="0"/>
                          <a:ea typeface="Calibri"/>
                          <a:cs typeface="Arial" pitchFamily="34" charset="0"/>
                        </a:rPr>
                        <a:t>As</a:t>
                      </a:r>
                      <a:r>
                        <a:rPr lang="en-GB" sz="3200">
                          <a:latin typeface="Arial" pitchFamily="34" charset="0"/>
                          <a:ea typeface="Calibri"/>
                          <a:cs typeface="Arial" pitchFamily="34" charset="0"/>
                        </a:rPr>
                        <a:t>, Sr, Pb</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Calcium carbonate, copper pigment (Scheele's green), iron pigment (ochre, traces), lead white (traces)</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1.2,I,10</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Brown</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latin typeface="Arial" pitchFamily="34" charset="0"/>
                          <a:ea typeface="Calibri"/>
                          <a:cs typeface="Arial" pitchFamily="34" charset="0"/>
                        </a:rPr>
                        <a:t>K, </a:t>
                      </a:r>
                      <a:r>
                        <a:rPr lang="en-GB" sz="3200" b="1">
                          <a:latin typeface="Arial" pitchFamily="34" charset="0"/>
                          <a:ea typeface="Calibri"/>
                          <a:cs typeface="Arial" pitchFamily="34" charset="0"/>
                        </a:rPr>
                        <a:t>Ca</a:t>
                      </a:r>
                      <a:r>
                        <a:rPr lang="en-GB" sz="3200">
                          <a:latin typeface="Arial" pitchFamily="34" charset="0"/>
                          <a:ea typeface="Calibri"/>
                          <a:cs typeface="Arial" pitchFamily="34" charset="0"/>
                        </a:rPr>
                        <a:t>, Ti, Mn, </a:t>
                      </a:r>
                      <a:r>
                        <a:rPr lang="en-GB" sz="3200" b="1">
                          <a:latin typeface="Arial" pitchFamily="34" charset="0"/>
                          <a:ea typeface="Calibri"/>
                          <a:cs typeface="Arial" pitchFamily="34" charset="0"/>
                        </a:rPr>
                        <a:t>Fe</a:t>
                      </a:r>
                      <a:r>
                        <a:rPr lang="en-GB" sz="3200">
                          <a:latin typeface="Arial" pitchFamily="34" charset="0"/>
                          <a:ea typeface="Calibri"/>
                          <a:cs typeface="Arial" pitchFamily="34" charset="0"/>
                        </a:rPr>
                        <a:t>, Cu, Sr, Pb</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Calcium carbonate, iron pigment (umber)</a:t>
                      </a:r>
                      <a:endParaRPr lang="pl-PL" sz="3200" dirty="0">
                        <a:latin typeface="Arial" pitchFamily="34" charset="0"/>
                        <a:ea typeface="Calibri"/>
                        <a:cs typeface="Arial" pitchFamily="34" charset="0"/>
                      </a:endParaRPr>
                    </a:p>
                  </a:txBody>
                  <a:tcPr marL="68580" marR="68580" marT="0" marB="0"/>
                </a:tc>
              </a:tr>
              <a:tr h="496064">
                <a:tc>
                  <a:txBody>
                    <a:bodyPr/>
                    <a:lstStyle/>
                    <a:p>
                      <a:pPr algn="just">
                        <a:spcAft>
                          <a:spcPts val="0"/>
                        </a:spcAft>
                      </a:pPr>
                      <a:r>
                        <a:rPr lang="en-GB" sz="3200">
                          <a:solidFill>
                            <a:srgbClr val="000000"/>
                          </a:solidFill>
                          <a:latin typeface="Arial" pitchFamily="34" charset="0"/>
                          <a:ea typeface="DejaVuSans"/>
                          <a:cs typeface="Arial" pitchFamily="34" charset="0"/>
                        </a:rPr>
                        <a:t>1.2,I,11</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a:solidFill>
                            <a:srgbClr val="000000"/>
                          </a:solidFill>
                          <a:latin typeface="Arial" pitchFamily="34" charset="0"/>
                          <a:ea typeface="DejaVuSans"/>
                          <a:cs typeface="Arial" pitchFamily="34" charset="0"/>
                        </a:rPr>
                        <a:t>Yellow</a:t>
                      </a:r>
                      <a:endParaRPr lang="pl-PL" sz="320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latin typeface="Arial" pitchFamily="34" charset="0"/>
                          <a:ea typeface="Calibri"/>
                          <a:cs typeface="Arial" pitchFamily="34" charset="0"/>
                        </a:rPr>
                        <a:t>K, </a:t>
                      </a:r>
                      <a:r>
                        <a:rPr lang="en-GB" sz="3200" b="1" dirty="0">
                          <a:latin typeface="Arial" pitchFamily="34" charset="0"/>
                          <a:ea typeface="Calibri"/>
                          <a:cs typeface="Arial" pitchFamily="34" charset="0"/>
                        </a:rPr>
                        <a:t>Ca</a:t>
                      </a:r>
                      <a:r>
                        <a:rPr lang="en-GB" sz="3200" dirty="0">
                          <a:latin typeface="Arial" pitchFamily="34" charset="0"/>
                          <a:ea typeface="Calibri"/>
                          <a:cs typeface="Arial" pitchFamily="34" charset="0"/>
                        </a:rPr>
                        <a:t>, Ti, </a:t>
                      </a:r>
                      <a:r>
                        <a:rPr lang="en-GB" sz="3200" dirty="0" err="1">
                          <a:latin typeface="Arial" pitchFamily="34" charset="0"/>
                          <a:ea typeface="Calibri"/>
                          <a:cs typeface="Arial" pitchFamily="34" charset="0"/>
                        </a:rPr>
                        <a:t>Mn</a:t>
                      </a:r>
                      <a:r>
                        <a:rPr lang="en-GB" sz="3200" dirty="0">
                          <a:latin typeface="Arial" pitchFamily="34" charset="0"/>
                          <a:ea typeface="Calibri"/>
                          <a:cs typeface="Arial" pitchFamily="34" charset="0"/>
                        </a:rPr>
                        <a:t>, </a:t>
                      </a:r>
                      <a:r>
                        <a:rPr lang="en-GB" sz="3200" b="1" dirty="0">
                          <a:latin typeface="Arial" pitchFamily="34" charset="0"/>
                          <a:ea typeface="Calibri"/>
                          <a:cs typeface="Arial" pitchFamily="34" charset="0"/>
                        </a:rPr>
                        <a:t>Fe</a:t>
                      </a:r>
                      <a:r>
                        <a:rPr lang="en-GB" sz="3200" dirty="0">
                          <a:latin typeface="Arial" pitchFamily="34" charset="0"/>
                          <a:ea typeface="Calibri"/>
                          <a:cs typeface="Arial" pitchFamily="34" charset="0"/>
                        </a:rPr>
                        <a:t>, Cu, Zn, As, </a:t>
                      </a:r>
                      <a:r>
                        <a:rPr lang="en-GB" sz="3200" dirty="0" err="1">
                          <a:latin typeface="Arial" pitchFamily="34" charset="0"/>
                          <a:ea typeface="Calibri"/>
                          <a:cs typeface="Arial" pitchFamily="34" charset="0"/>
                        </a:rPr>
                        <a:t>Sr</a:t>
                      </a:r>
                      <a:r>
                        <a:rPr lang="en-GB" sz="3200" dirty="0">
                          <a:latin typeface="Arial" pitchFamily="34" charset="0"/>
                          <a:ea typeface="Calibri"/>
                          <a:cs typeface="Arial" pitchFamily="34" charset="0"/>
                        </a:rPr>
                        <a:t>, </a:t>
                      </a:r>
                      <a:r>
                        <a:rPr lang="en-GB" sz="3200" dirty="0" err="1">
                          <a:latin typeface="Arial" pitchFamily="34" charset="0"/>
                          <a:ea typeface="Calibri"/>
                          <a:cs typeface="Arial" pitchFamily="34" charset="0"/>
                        </a:rPr>
                        <a:t>Pb</a:t>
                      </a:r>
                      <a:endParaRPr lang="pl-PL" sz="3200" dirty="0">
                        <a:latin typeface="Arial" pitchFamily="34" charset="0"/>
                        <a:ea typeface="Calibri"/>
                        <a:cs typeface="Arial" pitchFamily="34" charset="0"/>
                      </a:endParaRPr>
                    </a:p>
                  </a:txBody>
                  <a:tcPr marL="68580" marR="68580" marT="0" marB="0"/>
                </a:tc>
                <a:tc>
                  <a:txBody>
                    <a:bodyPr/>
                    <a:lstStyle/>
                    <a:p>
                      <a:pPr algn="just">
                        <a:spcAft>
                          <a:spcPts val="0"/>
                        </a:spcAft>
                      </a:pPr>
                      <a:r>
                        <a:rPr lang="en-GB" sz="3200" dirty="0">
                          <a:solidFill>
                            <a:srgbClr val="000000"/>
                          </a:solidFill>
                          <a:latin typeface="Arial" pitchFamily="34" charset="0"/>
                          <a:ea typeface="Calibri"/>
                          <a:cs typeface="Arial" pitchFamily="34" charset="0"/>
                        </a:rPr>
                        <a:t>Iron pigment (yellow ochre), calcium carbonate, copper pigment (Scheele's green, traces), lead white (traces</a:t>
                      </a:r>
                      <a:r>
                        <a:rPr lang="en-GB" sz="3200" dirty="0" smtClean="0">
                          <a:solidFill>
                            <a:srgbClr val="000000"/>
                          </a:solidFill>
                          <a:latin typeface="Arial" pitchFamily="34" charset="0"/>
                          <a:ea typeface="Calibri"/>
                          <a:cs typeface="Arial" pitchFamily="34" charset="0"/>
                        </a:rPr>
                        <a:t>)</a:t>
                      </a:r>
                      <a:endParaRPr lang="pl-PL" sz="3200" dirty="0" smtClean="0">
                        <a:solidFill>
                          <a:srgbClr val="000000"/>
                        </a:solidFill>
                        <a:latin typeface="Arial" pitchFamily="34" charset="0"/>
                        <a:ea typeface="Calibri"/>
                        <a:cs typeface="Arial" pitchFamily="34" charset="0"/>
                      </a:endParaRPr>
                    </a:p>
                    <a:p>
                      <a:pPr algn="just">
                        <a:spcAft>
                          <a:spcPts val="0"/>
                        </a:spcAft>
                      </a:pPr>
                      <a:endParaRPr lang="pl-PL" sz="3200" dirty="0">
                        <a:latin typeface="Arial" pitchFamily="34" charset="0"/>
                        <a:ea typeface="Calibri"/>
                        <a:cs typeface="Arial" pitchFamily="34" charset="0"/>
                      </a:endParaRPr>
                    </a:p>
                  </a:txBody>
                  <a:tcPr marL="68580" marR="68580" marT="0" marB="0"/>
                </a:tc>
              </a:tr>
            </a:tbl>
          </a:graphicData>
        </a:graphic>
      </p:graphicFrame>
      <p:sp>
        <p:nvSpPr>
          <p:cNvPr id="6" name="pole tekstowe 5"/>
          <p:cNvSpPr txBox="1"/>
          <p:nvPr/>
        </p:nvSpPr>
        <p:spPr>
          <a:xfrm>
            <a:off x="453902" y="1889448"/>
            <a:ext cx="4176464" cy="830997"/>
          </a:xfrm>
          <a:prstGeom prst="rect">
            <a:avLst/>
          </a:prstGeom>
          <a:noFill/>
        </p:spPr>
        <p:txBody>
          <a:bodyPr wrap="square" rtlCol="0">
            <a:spAutoFit/>
          </a:bodyPr>
          <a:lstStyle/>
          <a:p>
            <a:r>
              <a:rPr lang="pl-PL" sz="4800" dirty="0" smtClean="0">
                <a:solidFill>
                  <a:schemeClr val="accent3">
                    <a:lumMod val="60000"/>
                    <a:lumOff val="40000"/>
                  </a:schemeClr>
                </a:solidFill>
                <a:latin typeface="Arial" pitchFamily="34" charset="0"/>
                <a:cs typeface="Arial" pitchFamily="34" charset="0"/>
              </a:rPr>
              <a:t>1.2,I </a:t>
            </a:r>
            <a:r>
              <a:rPr lang="pl-PL" sz="4800" dirty="0" err="1" smtClean="0">
                <a:solidFill>
                  <a:schemeClr val="accent3">
                    <a:lumMod val="60000"/>
                    <a:lumOff val="40000"/>
                  </a:schemeClr>
                </a:solidFill>
                <a:latin typeface="Arial" pitchFamily="34" charset="0"/>
                <a:cs typeface="Arial" pitchFamily="34" charset="0"/>
              </a:rPr>
              <a:t>layer</a:t>
            </a:r>
            <a:endParaRPr lang="pl-PL" sz="4800" dirty="0">
              <a:latin typeface="Arial" pitchFamily="34" charset="0"/>
              <a:cs typeface="Arial" pitchFamily="34" charset="0"/>
            </a:endParaRPr>
          </a:p>
        </p:txBody>
      </p:sp>
      <p:sp>
        <p:nvSpPr>
          <p:cNvPr id="7" name="pole tekstowe 6"/>
          <p:cNvSpPr txBox="1"/>
          <p:nvPr/>
        </p:nvSpPr>
        <p:spPr>
          <a:xfrm>
            <a:off x="15359558" y="6858000"/>
            <a:ext cx="8878839" cy="4524315"/>
          </a:xfrm>
          <a:prstGeom prst="rect">
            <a:avLst/>
          </a:prstGeom>
          <a:noFill/>
        </p:spPr>
        <p:txBody>
          <a:bodyPr wrap="square" rtlCol="0">
            <a:spAutoFit/>
          </a:bodyPr>
          <a:lstStyle/>
          <a:p>
            <a:r>
              <a:rPr lang="pl-PL" sz="4800" dirty="0" smtClean="0">
                <a:solidFill>
                  <a:schemeClr val="bg1"/>
                </a:solidFill>
                <a:latin typeface="Arial" pitchFamily="34" charset="0"/>
                <a:cs typeface="Arial" pitchFamily="34" charset="0"/>
              </a:rPr>
              <a:t>I</a:t>
            </a:r>
            <a:r>
              <a:rPr lang="en-GB" sz="4800" dirty="0" smtClean="0">
                <a:solidFill>
                  <a:schemeClr val="bg1"/>
                </a:solidFill>
                <a:latin typeface="Arial" pitchFamily="34" charset="0"/>
                <a:cs typeface="Arial" pitchFamily="34" charset="0"/>
              </a:rPr>
              <a:t>n the youngest painting decoration (1.2,I) calcium carbonate, yellow ochre, red ochre, </a:t>
            </a:r>
            <a:r>
              <a:rPr lang="pl-PL" sz="4800" dirty="0" err="1" smtClean="0">
                <a:solidFill>
                  <a:schemeClr val="bg1"/>
                </a:solidFill>
                <a:latin typeface="Arial" pitchFamily="34" charset="0"/>
                <a:cs typeface="Arial" pitchFamily="34" charset="0"/>
              </a:rPr>
              <a:t>vermilion</a:t>
            </a:r>
            <a:r>
              <a:rPr lang="en-GB" sz="4800" dirty="0" smtClean="0">
                <a:solidFill>
                  <a:schemeClr val="bg1"/>
                </a:solidFill>
                <a:latin typeface="Arial" pitchFamily="34" charset="0"/>
                <a:cs typeface="Arial" pitchFamily="34" charset="0"/>
              </a:rPr>
              <a:t>, umber, </a:t>
            </a:r>
            <a:r>
              <a:rPr lang="en-GB" sz="4800" dirty="0" err="1" smtClean="0">
                <a:solidFill>
                  <a:schemeClr val="bg1"/>
                </a:solidFill>
                <a:latin typeface="Arial" pitchFamily="34" charset="0"/>
                <a:cs typeface="Arial" pitchFamily="34" charset="0"/>
              </a:rPr>
              <a:t>verditer</a:t>
            </a:r>
            <a:r>
              <a:rPr lang="en-GB" sz="4800" dirty="0" smtClean="0">
                <a:solidFill>
                  <a:schemeClr val="bg1"/>
                </a:solidFill>
                <a:latin typeface="Arial" pitchFamily="34" charset="0"/>
                <a:cs typeface="Arial" pitchFamily="34" charset="0"/>
              </a:rPr>
              <a:t>, Scheele's green and bone black w</a:t>
            </a:r>
            <a:r>
              <a:rPr lang="pl-PL" sz="4800" dirty="0" err="1" smtClean="0">
                <a:solidFill>
                  <a:schemeClr val="bg1"/>
                </a:solidFill>
                <a:latin typeface="Arial" pitchFamily="34" charset="0"/>
                <a:cs typeface="Arial" pitchFamily="34" charset="0"/>
              </a:rPr>
              <a:t>ere</a:t>
            </a:r>
            <a:r>
              <a:rPr lang="en-GB" sz="4800" dirty="0" smtClean="0">
                <a:solidFill>
                  <a:schemeClr val="bg1"/>
                </a:solidFill>
                <a:latin typeface="Arial" pitchFamily="34" charset="0"/>
                <a:cs typeface="Arial" pitchFamily="34" charset="0"/>
              </a:rPr>
              <a:t> found. </a:t>
            </a:r>
            <a:endParaRPr lang="pl-PL" sz="4800" dirty="0">
              <a:solidFill>
                <a:schemeClr val="bg1"/>
              </a:solidFill>
              <a:latin typeface="Arial" pitchFamily="34" charset="0"/>
              <a:cs typeface="Arial" pitchFamily="34" charset="0"/>
            </a:endParaRPr>
          </a:p>
        </p:txBody>
      </p:sp>
      <p:pic>
        <p:nvPicPr>
          <p:cNvPr id="8" name="Obraz 7" descr="1.2Izielen.jpg"/>
          <p:cNvPicPr>
            <a:picLocks noChangeAspect="1"/>
          </p:cNvPicPr>
          <p:nvPr/>
        </p:nvPicPr>
        <p:blipFill>
          <a:blip r:embed="rId4"/>
          <a:stretch>
            <a:fillRect/>
          </a:stretch>
        </p:blipFill>
        <p:spPr>
          <a:xfrm>
            <a:off x="15773174" y="581055"/>
            <a:ext cx="8011320" cy="5599461"/>
          </a:xfrm>
          <a:prstGeom prst="rect">
            <a:avLst/>
          </a:prstGeom>
        </p:spPr>
      </p:pic>
      <p:pic>
        <p:nvPicPr>
          <p:cNvPr id="9" name="Głos 078_sd.m4a">
            <a:hlinkClick r:id="" action="ppaction://media"/>
          </p:cNvPr>
          <p:cNvPicPr>
            <a:picLocks noRot="1" noChangeAspect="1"/>
          </p:cNvPicPr>
          <p:nvPr>
            <a:audioFile r:link="rId1"/>
          </p:nvPr>
        </p:nvPicPr>
        <p:blipFill>
          <a:blip r:embed="rId5"/>
          <a:stretch>
            <a:fillRect/>
          </a:stretch>
        </p:blipFill>
        <p:spPr>
          <a:xfrm>
            <a:off x="15647590" y="12906672"/>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0403"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5" name="Tytuł 1"/>
          <p:cNvSpPr>
            <a:spLocks noGrp="1"/>
          </p:cNvSpPr>
          <p:nvPr>
            <p:ph type="ctrTitle"/>
          </p:nvPr>
        </p:nvSpPr>
        <p:spPr>
          <a:xfrm>
            <a:off x="597918" y="593304"/>
            <a:ext cx="22756812" cy="1502335"/>
          </a:xfrm>
        </p:spPr>
        <p:txBody>
          <a:bodyPr/>
          <a:lstStyle/>
          <a:p>
            <a:r>
              <a:rPr dirty="0" lang="pl-PL" smtClean="0">
                <a:solidFill>
                  <a:schemeClr val="accent3">
                    <a:lumMod val="60000"/>
                    <a:lumOff val="40000"/>
                  </a:schemeClr>
                </a:solidFill>
              </a:rPr>
              <a:t>FTIR </a:t>
            </a:r>
            <a:r>
              <a:rPr dirty="0" err="1" lang="pl-PL" smtClean="0">
                <a:solidFill>
                  <a:schemeClr val="accent3">
                    <a:lumMod val="60000"/>
                    <a:lumOff val="40000"/>
                  </a:schemeClr>
                </a:solidFill>
              </a:rPr>
              <a:t>analysis</a:t>
            </a:r>
            <a:endParaRPr dirty="0" lang="pl-PL">
              <a:solidFill>
                <a:schemeClr val="accent3">
                  <a:lumMod val="60000"/>
                  <a:lumOff val="40000"/>
                </a:schemeClr>
              </a:solidFill>
            </a:endParaRPr>
          </a:p>
        </p:txBody>
      </p:sp>
      <p:sp>
        <p:nvSpPr>
          <p:cNvPr id="6" name="pole tekstowe 5"/>
          <p:cNvSpPr txBox="1"/>
          <p:nvPr/>
        </p:nvSpPr>
        <p:spPr>
          <a:xfrm>
            <a:off x="453902" y="1889448"/>
            <a:ext cx="4176464" cy="830997"/>
          </a:xfrm>
          <a:prstGeom prst="rect">
            <a:avLst/>
          </a:prstGeom>
          <a:noFill/>
        </p:spPr>
        <p:txBody>
          <a:bodyPr rtlCol="0" wrap="square">
            <a:spAutoFit/>
          </a:bodyPr>
          <a:lstStyle/>
          <a:p>
            <a:r>
              <a:rPr dirty="0" lang="pl-PL" smtClean="0" sz="4800">
                <a:solidFill>
                  <a:schemeClr val="accent3">
                    <a:lumMod val="60000"/>
                    <a:lumOff val="40000"/>
                  </a:schemeClr>
                </a:solidFill>
                <a:latin charset="0" pitchFamily="34" typeface="Arial"/>
                <a:cs charset="0" pitchFamily="34" typeface="Arial"/>
              </a:rPr>
              <a:t>1.2,I </a:t>
            </a:r>
            <a:r>
              <a:rPr dirty="0" err="1" lang="pl-PL" smtClean="0" sz="4800">
                <a:solidFill>
                  <a:schemeClr val="accent3">
                    <a:lumMod val="60000"/>
                    <a:lumOff val="40000"/>
                  </a:schemeClr>
                </a:solidFill>
                <a:latin charset="0" pitchFamily="34" typeface="Arial"/>
                <a:cs charset="0" pitchFamily="34" typeface="Arial"/>
              </a:rPr>
              <a:t>layer</a:t>
            </a:r>
            <a:endParaRPr dirty="0" lang="pl-PL" sz="4800">
              <a:latin charset="0" pitchFamily="34" typeface="Arial"/>
              <a:cs charset="0" pitchFamily="34" typeface="Arial"/>
            </a:endParaRPr>
          </a:p>
        </p:txBody>
      </p:sp>
      <p:pic>
        <p:nvPicPr>
          <p:cNvPr id="9217" name="Picture 1"/>
          <p:cNvPicPr>
            <a:picLocks noChangeArrowheads="1" noChangeAspect="1"/>
          </p:cNvPicPr>
          <p:nvPr/>
        </p:nvPicPr>
        <p:blipFill>
          <a:blip r:embed="rId4"/>
          <a:srcRect/>
          <a:stretch>
            <a:fillRect/>
          </a:stretch>
        </p:blipFill>
        <p:spPr bwMode="auto">
          <a:xfrm>
            <a:off x="10463014" y="665312"/>
            <a:ext cx="13201650" cy="5467350"/>
          </a:xfrm>
          <a:prstGeom prst="rect">
            <a:avLst/>
          </a:prstGeom>
          <a:noFill/>
          <a:ln w="9525">
            <a:noFill/>
            <a:miter lim="800000"/>
            <a:headEnd/>
            <a:tailEnd/>
          </a:ln>
        </p:spPr>
      </p:pic>
      <p:cxnSp>
        <p:nvCxnSpPr>
          <p:cNvPr id="9219" name="AutoShape 3"/>
          <p:cNvCxnSpPr>
            <a:cxnSpLocks noChangeShapeType="1"/>
          </p:cNvCxnSpPr>
          <p:nvPr/>
        </p:nvCxnSpPr>
        <p:spPr bwMode="auto">
          <a:xfrm>
            <a:off x="10823054" y="5633864"/>
            <a:ext cx="2088232" cy="0"/>
          </a:xfrm>
          <a:prstGeom prst="straightConnector1">
            <a:avLst/>
          </a:prstGeom>
          <a:noFill/>
          <a:ln w="44450">
            <a:solidFill>
              <a:srgbClr val="FFFFFF"/>
            </a:solidFill>
            <a:round/>
            <a:headEnd/>
            <a:tailEnd/>
          </a:ln>
        </p:spPr>
      </p:cxnSp>
      <p:sp>
        <p:nvSpPr>
          <p:cNvPr id="9220" name="Text Box 4"/>
          <p:cNvSpPr txBox="1">
            <a:spLocks noChangeArrowheads="1"/>
          </p:cNvSpPr>
          <p:nvPr/>
        </p:nvSpPr>
        <p:spPr bwMode="auto">
          <a:xfrm>
            <a:off x="10823054" y="4625752"/>
            <a:ext cx="3189017" cy="831215"/>
          </a:xfrm>
          <a:prstGeom prst="rect">
            <a:avLst/>
          </a:prstGeom>
          <a:solidFill>
            <a:srgbClr val="FFFFFF">
              <a:alpha val="0"/>
            </a:srgbClr>
          </a:solidFill>
          <a:ln w="9525">
            <a:noFill/>
            <a:miter lim="800000"/>
            <a:headEnd/>
            <a:tailEnd/>
          </a:ln>
        </p:spPr>
        <p:txBody>
          <a:bodyPr anchor="t" anchorCtr="0" bIns="45720" compatLnSpc="1" lIns="91440" numCol="1" rIns="91440" tIns="45720" vert="horz" wrap="square">
            <a:prstTxWarp prst="textNoShape">
              <a:avLst/>
            </a:prstTxWarp>
            <a:spAutoFit/>
          </a:bodyPr>
          <a:lstStyle/>
          <a:p>
            <a:pPr algn="l" defTabSz="914400" eaLnBrk="1" fontAlgn="base" hangingPunct="1" indent="0" latinLnBrk="0" lvl="0" marL="0" marR="0" rtl="0">
              <a:lnSpc>
                <a:spcPct val="100000"/>
              </a:lnSpc>
              <a:spcBef>
                <a:spcPct val="0"/>
              </a:spcBef>
              <a:spcAft>
                <a:spcPts val="1000"/>
              </a:spcAft>
              <a:buClrTx/>
              <a:buSzTx/>
              <a:buFontTx/>
              <a:buNone/>
              <a:tabLst/>
            </a:pPr>
            <a:r>
              <a:rPr b="0" baseline="0" cap="none" dirty="0" i="0" kumimoji="0" lang="pl-PL" normalizeH="0" smtClean="0" strike="noStrike" sz="4800" u="none">
                <a:ln>
                  <a:noFill/>
                </a:ln>
                <a:solidFill>
                  <a:srgbClr val="FFFFFF"/>
                </a:solidFill>
                <a:effectLst/>
                <a:latin charset="0" pitchFamily="34" typeface="Arial"/>
                <a:cs charset="0" pitchFamily="34" typeface="Arial"/>
              </a:rPr>
              <a:t>1 mm</a:t>
            </a:r>
            <a:endParaRPr b="0" baseline="0" cap="none" dirty="0" i="0" kumimoji="0" lang="pl-PL" normalizeH="0" smtClean="0" strike="noStrike" sz="4800" u="none">
              <a:ln>
                <a:noFill/>
              </a:ln>
              <a:solidFill>
                <a:schemeClr val="tx1"/>
              </a:solidFill>
              <a:effectLst/>
              <a:latin charset="0" pitchFamily="34" typeface="Arial"/>
              <a:cs charset="0" pitchFamily="34" typeface="Arial"/>
            </a:endParaRPr>
          </a:p>
        </p:txBody>
      </p:sp>
      <p:sp>
        <p:nvSpPr>
          <p:cNvPr id="15" name="Prostokąt 14"/>
          <p:cNvSpPr/>
          <p:nvPr/>
        </p:nvSpPr>
        <p:spPr>
          <a:xfrm>
            <a:off x="9310886" y="6858000"/>
            <a:ext cx="15265696" cy="6001643"/>
          </a:xfrm>
          <a:prstGeom prst="rect">
            <a:avLst/>
          </a:prstGeom>
        </p:spPr>
        <p:txBody>
          <a:bodyPr wrap="square">
            <a:spAutoFit/>
          </a:bodyPr>
          <a:lstStyle/>
          <a:p>
            <a:r>
              <a:rPr dirty="0" lang="en-GB" smtClean="0" sz="4800">
                <a:solidFill>
                  <a:schemeClr val="bg1"/>
                </a:solidFill>
                <a:latin charset="0" pitchFamily="34" typeface="Arial"/>
                <a:cs charset="0" pitchFamily="34" typeface="Arial"/>
              </a:rPr>
              <a:t>The FT-IR </a:t>
            </a:r>
            <a:r>
              <a:rPr dirty="0" err="1" lang="pl-PL" smtClean="0" sz="4800">
                <a:solidFill>
                  <a:schemeClr val="bg1"/>
                </a:solidFill>
                <a:latin charset="0" pitchFamily="34" typeface="Arial"/>
                <a:cs charset="0" pitchFamily="34" typeface="Arial"/>
              </a:rPr>
              <a:t>analysis</a:t>
            </a:r>
            <a:r>
              <a:rPr dirty="0" lang="en-GB" smtClean="0" sz="4800">
                <a:solidFill>
                  <a:schemeClr val="bg1"/>
                </a:solidFill>
                <a:latin charset="0" pitchFamily="34" typeface="Arial"/>
                <a:cs charset="0" pitchFamily="34" typeface="Arial"/>
              </a:rPr>
              <a:t> reveals the presence of</a:t>
            </a:r>
            <a:r>
              <a:rPr dirty="0" lang="pl-PL" smtClean="0" sz="4800">
                <a:solidFill>
                  <a:schemeClr val="bg1"/>
                </a:solidFill>
                <a:latin charset="0" pitchFamily="34" typeface="Arial"/>
                <a:cs charset="0" pitchFamily="34" typeface="Arial"/>
              </a:rPr>
              <a:t>:</a:t>
            </a:r>
          </a:p>
          <a:p>
            <a:pPr>
              <a:buClr>
                <a:schemeClr val="accent3">
                  <a:lumMod val="60000"/>
                  <a:lumOff val="40000"/>
                </a:schemeClr>
              </a:buClr>
              <a:buFont charset="0" pitchFamily="34" typeface="Arial"/>
              <a:buChar char="•"/>
            </a:pP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calcium carbonate </a:t>
            </a:r>
            <a:r>
              <a:rPr dirty="0" lang="en-GB" smtClean="0" sz="4800">
                <a:solidFill>
                  <a:schemeClr val="bg1"/>
                </a:solidFill>
                <a:latin charset="0" pitchFamily="34" typeface="Arial"/>
                <a:cs charset="0" pitchFamily="34" typeface="Arial"/>
              </a:rPr>
              <a:t>(712, 872, 1404 cm</a:t>
            </a:r>
            <a:r>
              <a:rPr baseline="30000" dirty="0" lang="en-GB" smtClean="0" sz="4800">
                <a:solidFill>
                  <a:schemeClr val="bg1"/>
                </a:solidFill>
                <a:latin charset="0" pitchFamily="34" typeface="Arial"/>
                <a:cs charset="0" pitchFamily="34" typeface="Arial"/>
              </a:rPr>
              <a:t>-1</a:t>
            </a:r>
            <a:r>
              <a:rPr dirty="0" lang="en-GB" smtClean="0" sz="4800">
                <a:solidFill>
                  <a:schemeClr val="bg1"/>
                </a:solidFill>
                <a:latin charset="0" pitchFamily="34" typeface="Arial"/>
                <a:cs charset="0" pitchFamily="34" typeface="Arial"/>
              </a:rPr>
              <a:t>),</a:t>
            </a:r>
            <a:endParaRPr dirty="0" lang="pl-PL" smtClean="0" sz="4800">
              <a:solidFill>
                <a:schemeClr val="bg1"/>
              </a:solidFill>
              <a:latin charset="0" pitchFamily="34" typeface="Arial"/>
              <a:cs charset="0" pitchFamily="34" typeface="Arial"/>
            </a:endParaRPr>
          </a:p>
          <a:p>
            <a:pPr>
              <a:buClr>
                <a:schemeClr val="accent3">
                  <a:lumMod val="60000"/>
                  <a:lumOff val="40000"/>
                </a:schemeClr>
              </a:buClr>
              <a:buFont charset="0" pitchFamily="34" typeface="Arial"/>
              <a:buChar char="•"/>
            </a:pPr>
            <a:r>
              <a:rPr dirty="0" lang="en-GB" smtClean="0" sz="4800">
                <a:solidFill>
                  <a:schemeClr val="bg1"/>
                </a:solidFill>
                <a:latin charset="0" pitchFamily="34" typeface="Arial"/>
                <a:cs charset="0" pitchFamily="34" typeface="Arial"/>
              </a:rPr>
              <a:t> </a:t>
            </a:r>
            <a:r>
              <a:rPr dirty="0" lang="pl-PL" smtClean="0" sz="4800">
                <a:solidFill>
                  <a:schemeClr val="bg1"/>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iron, potassium, and manganese silicates</a:t>
            </a:r>
            <a:r>
              <a:rPr dirty="0" lang="pl-PL" smtClean="0" sz="4800">
                <a:solidFill>
                  <a:schemeClr val="accent3">
                    <a:lumMod val="60000"/>
                    <a:lumOff val="40000"/>
                  </a:schemeClr>
                </a:solidFill>
                <a:latin charset="0" pitchFamily="34" typeface="Arial"/>
                <a:cs charset="0" pitchFamily="34" typeface="Arial"/>
              </a:rPr>
              <a:t> </a:t>
            </a:r>
          </a:p>
          <a:p>
            <a:pPr>
              <a:buClr>
                <a:schemeClr val="accent3">
                  <a:lumMod val="60000"/>
                  <a:lumOff val="40000"/>
                </a:schemeClr>
              </a:buClr>
            </a:pPr>
            <a:r>
              <a:rPr dirty="0" lang="pl-PL" smtClean="0" sz="4800">
                <a:solidFill>
                  <a:schemeClr val="bg1"/>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and </a:t>
            </a:r>
            <a:r>
              <a:rPr dirty="0" lang="pl-PL" smtClean="0" sz="4800">
                <a:solidFill>
                  <a:schemeClr val="accent3">
                    <a:lumMod val="60000"/>
                    <a:lumOff val="40000"/>
                  </a:schemeClr>
                </a:solidFill>
                <a:latin charset="0" pitchFamily="34" typeface="Arial"/>
                <a:cs charset="0" pitchFamily="34" typeface="Arial"/>
              </a:rPr>
              <a:t> </a:t>
            </a:r>
            <a:r>
              <a:rPr dirty="0" lang="en-GB" smtClean="0" sz="4800">
                <a:solidFill>
                  <a:schemeClr val="accent3">
                    <a:lumMod val="60000"/>
                    <a:lumOff val="40000"/>
                  </a:schemeClr>
                </a:solidFill>
                <a:latin charset="0" pitchFamily="34" typeface="Arial"/>
                <a:cs charset="0" pitchFamily="34" typeface="Arial"/>
              </a:rPr>
              <a:t>oxides</a:t>
            </a:r>
            <a:r>
              <a:rPr dirty="0" lang="en-GB" smtClean="0" sz="4800">
                <a:solidFill>
                  <a:schemeClr val="bg1"/>
                </a:solidFill>
                <a:latin charset="0" pitchFamily="34" typeface="Arial"/>
                <a:cs charset="0" pitchFamily="34" typeface="Arial"/>
              </a:rPr>
              <a:t> (455, 770, 872, 950, 1011, 1404 cm</a:t>
            </a:r>
            <a:r>
              <a:rPr baseline="30000" dirty="0" lang="en-GB" smtClean="0" sz="4800">
                <a:solidFill>
                  <a:schemeClr val="bg1"/>
                </a:solidFill>
                <a:latin charset="0" pitchFamily="34" typeface="Arial"/>
                <a:cs charset="0" pitchFamily="34" typeface="Arial"/>
              </a:rPr>
              <a:t>-1</a:t>
            </a:r>
            <a:r>
              <a:rPr dirty="0" lang="en-GB" smtClean="0" sz="4800">
                <a:solidFill>
                  <a:schemeClr val="bg1"/>
                </a:solidFill>
                <a:latin charset="0" pitchFamily="34" typeface="Arial"/>
                <a:cs charset="0" pitchFamily="34" typeface="Arial"/>
              </a:rPr>
              <a:t>).</a:t>
            </a:r>
            <a:endParaRPr dirty="0" lang="pl-PL" smtClean="0" sz="4800">
              <a:solidFill>
                <a:schemeClr val="bg1"/>
              </a:solidFill>
              <a:latin charset="0" pitchFamily="34" typeface="Arial"/>
              <a:cs charset="0" pitchFamily="34" typeface="Arial"/>
            </a:endParaRPr>
          </a:p>
          <a:p>
            <a:endParaRPr dirty="0" lang="pl-PL" smtClean="0" sz="4800">
              <a:solidFill>
                <a:schemeClr val="bg1"/>
              </a:solidFill>
              <a:latin charset="0" pitchFamily="34" typeface="Arial"/>
              <a:cs charset="0" pitchFamily="34" typeface="Arial"/>
            </a:endParaRPr>
          </a:p>
          <a:p>
            <a:r>
              <a:rPr dirty="0" lang="en-GB" smtClean="0" sz="4800">
                <a:solidFill>
                  <a:schemeClr val="bg1"/>
                </a:solidFill>
                <a:latin charset="0" pitchFamily="34" typeface="Arial"/>
                <a:cs charset="0" pitchFamily="34" typeface="Arial"/>
              </a:rPr>
              <a:t> Additionally, a substantial quantity of </a:t>
            </a:r>
            <a:r>
              <a:rPr dirty="0" lang="en-GB" smtClean="0" sz="4800">
                <a:solidFill>
                  <a:schemeClr val="accent3">
                    <a:lumMod val="60000"/>
                    <a:lumOff val="40000"/>
                  </a:schemeClr>
                </a:solidFill>
                <a:latin charset="0" pitchFamily="34" typeface="Arial"/>
                <a:cs charset="0" pitchFamily="34" typeface="Arial"/>
              </a:rPr>
              <a:t>calcium oxalates</a:t>
            </a:r>
            <a:r>
              <a:rPr dirty="0" lang="pl-PL" smtClean="0" sz="4800">
                <a:solidFill>
                  <a:schemeClr val="accent3">
                    <a:lumMod val="60000"/>
                    <a:lumOff val="40000"/>
                  </a:schemeClr>
                </a:solidFill>
                <a:latin charset="0" pitchFamily="34" typeface="Arial"/>
                <a:cs charset="0" pitchFamily="34" typeface="Arial"/>
              </a:rPr>
              <a:t> </a:t>
            </a:r>
            <a:r>
              <a:rPr dirty="0" lang="en-GB" smtClean="0" sz="4800">
                <a:solidFill>
                  <a:schemeClr val="bg1"/>
                </a:solidFill>
                <a:latin charset="0" pitchFamily="34" typeface="Arial"/>
                <a:cs charset="0" pitchFamily="34" typeface="Arial"/>
              </a:rPr>
              <a:t>was identified, indicated by absorbance bands at</a:t>
            </a:r>
            <a:r>
              <a:rPr dirty="0" lang="pl-PL" smtClean="0" sz="4800">
                <a:solidFill>
                  <a:schemeClr val="bg1"/>
                </a:solidFill>
                <a:latin charset="0" pitchFamily="34" typeface="Arial"/>
                <a:cs charset="0" pitchFamily="34" typeface="Arial"/>
              </a:rPr>
              <a:t> </a:t>
            </a:r>
          </a:p>
          <a:p>
            <a:r>
              <a:rPr dirty="0" lang="en-GB" smtClean="0" sz="4800">
                <a:solidFill>
                  <a:schemeClr val="bg1"/>
                </a:solidFill>
                <a:latin charset="0" pitchFamily="34" typeface="Arial"/>
                <a:cs charset="0" pitchFamily="34" typeface="Arial"/>
              </a:rPr>
              <a:t>516 (</a:t>
            </a:r>
            <a:r>
              <a:rPr dirty="0" err="1" lang="en-GB" smtClean="0" sz="4800">
                <a:solidFill>
                  <a:schemeClr val="bg1"/>
                </a:solidFill>
                <a:latin charset="0" pitchFamily="34" typeface="Arial"/>
                <a:cs charset="0" pitchFamily="34" typeface="Arial"/>
              </a:rPr>
              <a:t>sh</a:t>
            </a:r>
            <a:r>
              <a:rPr dirty="0" lang="en-GB" smtClean="0" sz="4800">
                <a:solidFill>
                  <a:schemeClr val="bg1"/>
                </a:solidFill>
                <a:latin charset="0" pitchFamily="34" typeface="Arial"/>
                <a:cs charset="0" pitchFamily="34" typeface="Arial"/>
              </a:rPr>
              <a:t>), 781, 1315 (</a:t>
            </a:r>
            <a:r>
              <a:rPr dirty="0" err="1" lang="en-GB" smtClean="0" sz="4800">
                <a:solidFill>
                  <a:schemeClr val="bg1"/>
                </a:solidFill>
                <a:latin charset="0" pitchFamily="34" typeface="Arial"/>
                <a:cs charset="0" pitchFamily="34" typeface="Arial"/>
              </a:rPr>
              <a:t>sh</a:t>
            </a:r>
            <a:r>
              <a:rPr dirty="0" lang="en-GB" smtClean="0" sz="4800">
                <a:solidFill>
                  <a:schemeClr val="bg1"/>
                </a:solidFill>
                <a:latin charset="0" pitchFamily="34" typeface="Arial"/>
                <a:cs charset="0" pitchFamily="34" typeface="Arial"/>
              </a:rPr>
              <a:t>), and 1641 cm</a:t>
            </a:r>
            <a:r>
              <a:rPr baseline="30000" dirty="0" lang="en-GB" smtClean="0" sz="4800">
                <a:solidFill>
                  <a:schemeClr val="bg1"/>
                </a:solidFill>
                <a:latin charset="0" pitchFamily="34" typeface="Arial"/>
                <a:cs charset="0" pitchFamily="34" typeface="Arial"/>
              </a:rPr>
              <a:t>-1</a:t>
            </a:r>
            <a:r>
              <a:rPr dirty="0" lang="en-GB" smtClean="0" sz="4800">
                <a:solidFill>
                  <a:schemeClr val="bg1"/>
                </a:solidFill>
                <a:latin charset="0" pitchFamily="34" typeface="Arial"/>
                <a:cs charset="0" pitchFamily="34" typeface="Arial"/>
              </a:rPr>
              <a:t>.</a:t>
            </a:r>
            <a:endParaRPr dirty="0" lang="pl-PL" sz="4800">
              <a:solidFill>
                <a:schemeClr val="bg1"/>
              </a:solidFill>
              <a:latin charset="0" pitchFamily="34" typeface="Arial"/>
              <a:cs charset="0" pitchFamily="34" typeface="Arial"/>
            </a:endParaRPr>
          </a:p>
        </p:txBody>
      </p:sp>
      <p:pic>
        <p:nvPicPr>
          <p:cNvPr descr="FTIRI.jpg" id="16" name="Obraz 15"/>
          <p:cNvPicPr>
            <a:picLocks noChangeAspect="1"/>
          </p:cNvPicPr>
          <p:nvPr/>
        </p:nvPicPr>
        <p:blipFill>
          <a:blip r:embed="rId5"/>
          <a:srcRect l="13" r="12"/>
          <a:stretch>
            <a:fillRect/>
          </a:stretch>
        </p:blipFill>
        <p:spPr>
          <a:xfrm>
            <a:off x="309886" y="3613927"/>
            <a:ext cx="8712968" cy="6687986"/>
          </a:xfrm>
          <a:prstGeom prst="rect">
            <a:avLst/>
          </a:prstGeom>
        </p:spPr>
      </p:pic>
      <p:pic>
        <p:nvPicPr>
          <p:cNvPr id="10" name="Głos 062_sd.m4a">
            <a:hlinkClick action="ppaction://media" r:id=""/>
          </p:cNvPr>
          <p:cNvPicPr>
            <a:picLocks noChangeAspect="1" noRot="1"/>
          </p:cNvPicPr>
          <p:nvPr>
            <a:audioFile r:link="rId1"/>
          </p:nvPr>
        </p:nvPicPr>
        <p:blipFill>
          <a:blip r:embed="rId6"/>
          <a:stretch>
            <a:fillRect/>
          </a:stretch>
        </p:blipFill>
        <p:spPr>
          <a:xfrm>
            <a:off x="8446790" y="12834664"/>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47462" fill="hold" id="6"/>
                                        <p:tgtEl>
                                          <p:spTgt spid="10"/>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10"/>
                </p:tgtEl>
              </p:cMediaNode>
            </p:audio>
          </p:childTnLst>
        </p:cTn>
      </p:par>
    </p:tnLst>
  </p:timing>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Pamela\Desktop\muzeum_logo.png" id="4"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sp>
        <p:nvSpPr>
          <p:cNvPr id="9" name="Tytuł 1"/>
          <p:cNvSpPr>
            <a:spLocks noGrp="1"/>
          </p:cNvSpPr>
          <p:nvPr>
            <p:ph type="ctrTitle"/>
          </p:nvPr>
        </p:nvSpPr>
        <p:spPr>
          <a:xfrm>
            <a:off x="597918" y="593304"/>
            <a:ext cx="22756812" cy="1502335"/>
          </a:xfrm>
        </p:spPr>
        <p:txBody>
          <a:bodyPr/>
          <a:lstStyle/>
          <a:p>
            <a:r>
              <a:rPr dirty="0" lang="pl-PL" smtClean="0">
                <a:solidFill>
                  <a:schemeClr val="accent3">
                    <a:lumMod val="60000"/>
                    <a:lumOff val="40000"/>
                  </a:schemeClr>
                </a:solidFill>
              </a:rPr>
              <a:t>XRF </a:t>
            </a:r>
            <a:r>
              <a:rPr dirty="0" err="1" lang="pl-PL" smtClean="0">
                <a:solidFill>
                  <a:schemeClr val="accent3">
                    <a:lumMod val="60000"/>
                    <a:lumOff val="40000"/>
                  </a:schemeClr>
                </a:solidFill>
              </a:rPr>
              <a:t>analysis</a:t>
            </a:r>
            <a:endParaRPr dirty="0" lang="pl-PL">
              <a:solidFill>
                <a:schemeClr val="accent3">
                  <a:lumMod val="60000"/>
                  <a:lumOff val="40000"/>
                </a:schemeClr>
              </a:solidFill>
            </a:endParaRPr>
          </a:p>
        </p:txBody>
      </p:sp>
      <p:pic>
        <p:nvPicPr>
          <p:cNvPr descr="C:\Users\Pamela\Desktop\muzeum_logo.png" id="10" name="Picture 2"/>
          <p:cNvPicPr>
            <a:picLocks noChangeArrowheads="1" noChangeAspect="1"/>
          </p:cNvPicPr>
          <p:nvPr/>
        </p:nvPicPr>
        <p:blipFill>
          <a:blip cstate="print" r:embed="rId3"/>
          <a:srcRect/>
          <a:stretch>
            <a:fillRect/>
          </a:stretch>
        </p:blipFill>
        <p:spPr bwMode="auto">
          <a:xfrm>
            <a:off x="4272986" y="12546632"/>
            <a:ext cx="3813764" cy="792088"/>
          </a:xfrm>
          <a:prstGeom prst="rect">
            <a:avLst/>
          </a:prstGeom>
          <a:solidFill>
            <a:schemeClr val="bg1"/>
          </a:solidFill>
        </p:spPr>
      </p:pic>
      <p:graphicFrame>
        <p:nvGraphicFramePr>
          <p:cNvPr id="11" name="Tabela 10"/>
          <p:cNvGraphicFramePr>
            <a:graphicFrameLocks noGrp="1"/>
          </p:cNvGraphicFramePr>
          <p:nvPr/>
        </p:nvGraphicFramePr>
        <p:xfrm>
          <a:off x="525910" y="3113584"/>
          <a:ext cx="13825536" cy="8795008"/>
        </p:xfrm>
        <a:graphic>
          <a:graphicData uri="http://schemas.openxmlformats.org/drawingml/2006/table">
            <a:tbl>
              <a:tblPr bandRow="1" firstRow="1">
                <a:tableStyleId>{7DF18680-E054-41AD-8BC1-D1AEF772440D}</a:tableStyleId>
              </a:tblPr>
              <a:tblGrid>
                <a:gridCol w="1656184"/>
                <a:gridCol w="1584176"/>
                <a:gridCol w="3456384"/>
                <a:gridCol w="7128792"/>
              </a:tblGrid>
              <a:tr h="496064">
                <a:tc>
                  <a:txBody>
                    <a:bodyPr/>
                    <a:lstStyle/>
                    <a:p>
                      <a:pPr algn="just">
                        <a:spcAft>
                          <a:spcPts val="0"/>
                        </a:spcAft>
                      </a:pPr>
                      <a:r>
                        <a:rPr dirty="0" lang="en-GB" sz="3200">
                          <a:latin charset="0" pitchFamily="34" typeface="Arial"/>
                          <a:cs charset="0" pitchFamily="34" typeface="Arial"/>
                        </a:rPr>
                        <a:t>Sample No.</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Colour</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Elements detected by XRF</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Pigments</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dirty="0" lang="en-GB" sz="3200">
                          <a:latin charset="0" pitchFamily="34" typeface="Arial"/>
                          <a:cs charset="0" pitchFamily="34" typeface="Arial"/>
                        </a:rPr>
                        <a:t>1.2,II,1</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Brown (dark)</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b="1" dirty="0" lang="pl-PL" sz="3200">
                          <a:latin charset="0" pitchFamily="34" typeface="Arial"/>
                          <a:cs charset="0" pitchFamily="34" typeface="Arial"/>
                        </a:rPr>
                        <a:t>S, K, Ca, Mn, Fe</a:t>
                      </a:r>
                      <a:r>
                        <a:rPr dirty="0" lang="pl-PL" sz="3200">
                          <a:latin charset="0" pitchFamily="34" typeface="Arial"/>
                          <a:cs charset="0" pitchFamily="34" typeface="Arial"/>
                        </a:rPr>
                        <a:t>, Cu, Sr, Pb</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Iron pigment (umber), gypsum, carbon black (suggested charcoal black)</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lang="en-GB" sz="3200">
                          <a:latin charset="0" pitchFamily="34" typeface="Arial"/>
                          <a:cs charset="0" pitchFamily="34" typeface="Arial"/>
                        </a:rPr>
                        <a:t>1.2,II,4</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lang="en-GB" sz="3200">
                          <a:latin charset="0" pitchFamily="34" typeface="Arial"/>
                          <a:cs charset="0" pitchFamily="34" typeface="Arial"/>
                        </a:rPr>
                        <a:t>Blue</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b="1" dirty="0" lang="en-GB" sz="3200">
                          <a:latin charset="0" pitchFamily="34" typeface="Arial"/>
                          <a:cs charset="0" pitchFamily="34" typeface="Arial"/>
                        </a:rPr>
                        <a:t>Ca</a:t>
                      </a:r>
                      <a:r>
                        <a:rPr dirty="0" lang="en-GB" sz="3200">
                          <a:latin charset="0" pitchFamily="34" typeface="Arial"/>
                          <a:cs charset="0" pitchFamily="34" typeface="Arial"/>
                        </a:rPr>
                        <a:t>, Fe, </a:t>
                      </a:r>
                      <a:r>
                        <a:rPr b="1" dirty="0" lang="en-GB" sz="3200">
                          <a:latin charset="0" pitchFamily="34" typeface="Arial"/>
                          <a:cs charset="0" pitchFamily="34" typeface="Arial"/>
                        </a:rPr>
                        <a:t>Cu</a:t>
                      </a:r>
                      <a:r>
                        <a:rPr dirty="0" lang="en-GB" sz="3200">
                          <a:latin charset="0" pitchFamily="34" typeface="Arial"/>
                          <a:cs charset="0" pitchFamily="34" typeface="Arial"/>
                        </a:rPr>
                        <a:t>, As, </a:t>
                      </a:r>
                      <a:r>
                        <a:rPr dirty="0" err="1" lang="en-GB" sz="3200">
                          <a:latin charset="0" pitchFamily="34" typeface="Arial"/>
                          <a:cs charset="0" pitchFamily="34" typeface="Arial"/>
                        </a:rPr>
                        <a:t>Sr</a:t>
                      </a:r>
                      <a:r>
                        <a:rPr dirty="0" lang="en-GB" sz="3200">
                          <a:latin charset="0" pitchFamily="34" typeface="Arial"/>
                          <a:cs charset="0" pitchFamily="34" typeface="Arial"/>
                        </a:rPr>
                        <a:t>, </a:t>
                      </a:r>
                      <a:r>
                        <a:rPr dirty="0" err="1" lang="en-GB" sz="3200">
                          <a:latin charset="0" pitchFamily="34" typeface="Arial"/>
                          <a:cs charset="0" pitchFamily="34" typeface="Arial"/>
                        </a:rPr>
                        <a:t>Pb</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Copper pigment (</a:t>
                      </a:r>
                      <a:r>
                        <a:rPr dirty="0" err="1" lang="en-GB" sz="3200">
                          <a:latin charset="0" pitchFamily="34" typeface="Arial"/>
                          <a:cs charset="0" pitchFamily="34" typeface="Arial"/>
                        </a:rPr>
                        <a:t>verditer</a:t>
                      </a:r>
                      <a:r>
                        <a:rPr dirty="0" lang="en-GB" sz="3200">
                          <a:latin charset="0" pitchFamily="34" typeface="Arial"/>
                          <a:cs charset="0" pitchFamily="34" typeface="Arial"/>
                        </a:rPr>
                        <a:t>), lead white (traces), iron pigment (ochre, traces), calcium carbonate</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lang="en-GB" sz="3200">
                          <a:latin charset="0" pitchFamily="34" typeface="Arial"/>
                          <a:cs charset="0" pitchFamily="34" typeface="Arial"/>
                        </a:rPr>
                        <a:t>1.2,II,6</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lang="en-GB" sz="3200">
                          <a:latin charset="0" pitchFamily="34" typeface="Arial"/>
                          <a:cs charset="0" pitchFamily="34" typeface="Arial"/>
                        </a:rPr>
                        <a:t>White</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b="1" dirty="0" lang="en-GB" sz="3200">
                          <a:latin charset="0" pitchFamily="34" typeface="Arial"/>
                          <a:cs charset="0" pitchFamily="34" typeface="Arial"/>
                        </a:rPr>
                        <a:t>S</a:t>
                      </a:r>
                      <a:r>
                        <a:rPr dirty="0" lang="en-GB" sz="3200">
                          <a:latin charset="0" pitchFamily="34" typeface="Arial"/>
                          <a:cs charset="0" pitchFamily="34" typeface="Arial"/>
                        </a:rPr>
                        <a:t>, </a:t>
                      </a:r>
                      <a:r>
                        <a:rPr b="1" dirty="0" lang="en-GB" sz="3200">
                          <a:latin charset="0" pitchFamily="34" typeface="Arial"/>
                          <a:cs charset="0" pitchFamily="34" typeface="Arial"/>
                        </a:rPr>
                        <a:t>Ca</a:t>
                      </a:r>
                      <a:r>
                        <a:rPr dirty="0" lang="en-GB" sz="3200">
                          <a:latin charset="0" pitchFamily="34" typeface="Arial"/>
                          <a:cs charset="0" pitchFamily="34" typeface="Arial"/>
                        </a:rPr>
                        <a:t>, </a:t>
                      </a:r>
                      <a:r>
                        <a:rPr dirty="0" err="1" lang="en-GB" sz="3200">
                          <a:latin charset="0" pitchFamily="34" typeface="Arial"/>
                          <a:cs charset="0" pitchFamily="34" typeface="Arial"/>
                        </a:rPr>
                        <a:t>Mn</a:t>
                      </a:r>
                      <a:r>
                        <a:rPr dirty="0" lang="en-GB" sz="3200">
                          <a:latin charset="0" pitchFamily="34" typeface="Arial"/>
                          <a:cs charset="0" pitchFamily="34" typeface="Arial"/>
                        </a:rPr>
                        <a:t>, Fe, </a:t>
                      </a:r>
                      <a:r>
                        <a:rPr dirty="0" err="1" lang="en-GB" sz="3200">
                          <a:latin charset="0" pitchFamily="34" typeface="Arial"/>
                          <a:cs charset="0" pitchFamily="34" typeface="Arial"/>
                        </a:rPr>
                        <a:t>Sr</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Gypsum</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lang="en-GB" sz="3200">
                          <a:latin charset="0" pitchFamily="34" typeface="Arial"/>
                          <a:cs charset="0" pitchFamily="34" typeface="Arial"/>
                        </a:rPr>
                        <a:t>1.2,II,8</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lang="en-GB" sz="3200">
                          <a:latin charset="0" pitchFamily="34" typeface="Arial"/>
                          <a:cs charset="0" pitchFamily="34" typeface="Arial"/>
                        </a:rPr>
                        <a:t>Black</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pl-PL" sz="3200">
                          <a:latin charset="0" pitchFamily="34" typeface="Arial"/>
                          <a:cs charset="0" pitchFamily="34" typeface="Arial"/>
                        </a:rPr>
                        <a:t>S, </a:t>
                      </a:r>
                      <a:r>
                        <a:rPr b="1" dirty="0" lang="pl-PL" sz="3200">
                          <a:latin charset="0" pitchFamily="34" typeface="Arial"/>
                          <a:cs charset="0" pitchFamily="34" typeface="Arial"/>
                        </a:rPr>
                        <a:t>K, Ca, Mn, Fe</a:t>
                      </a:r>
                      <a:r>
                        <a:rPr dirty="0" lang="pl-PL" sz="3200">
                          <a:latin charset="0" pitchFamily="34" typeface="Arial"/>
                          <a:cs charset="0" pitchFamily="34" typeface="Arial"/>
                        </a:rPr>
                        <a:t>, Cu, Zn, Sr, Pb</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Carbon black (suggested charred plant black), iron pigment (umber), gypsum</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dirty="0" lang="pl-PL" sz="3200">
                          <a:latin charset="0" pitchFamily="34" typeface="Arial"/>
                          <a:cs charset="0" pitchFamily="34" typeface="Arial"/>
                        </a:rPr>
                        <a:t>1.2,II,9</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pl-PL" sz="3200">
                          <a:latin charset="0" pitchFamily="34" typeface="Arial"/>
                          <a:cs charset="0" pitchFamily="34" typeface="Arial"/>
                        </a:rPr>
                        <a:t>Red</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b="1" dirty="0" lang="en-GB" sz="3200">
                          <a:latin charset="0" pitchFamily="34" typeface="Arial"/>
                          <a:cs charset="0" pitchFamily="34" typeface="Arial"/>
                        </a:rPr>
                        <a:t>S, Ca</a:t>
                      </a:r>
                      <a:r>
                        <a:rPr dirty="0" lang="en-GB" sz="3200">
                          <a:latin charset="0" pitchFamily="34" typeface="Arial"/>
                          <a:cs charset="0" pitchFamily="34" typeface="Arial"/>
                        </a:rPr>
                        <a:t>, Fe, Cu, </a:t>
                      </a:r>
                      <a:r>
                        <a:rPr b="1" dirty="0" lang="en-GB" sz="3200">
                          <a:latin charset="0" pitchFamily="34" typeface="Arial"/>
                          <a:cs charset="0" pitchFamily="34" typeface="Arial"/>
                        </a:rPr>
                        <a:t>Hg</a:t>
                      </a:r>
                      <a:endParaRPr b="1"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err="1" lang="pl-PL" smtClean="0" sz="3200">
                          <a:latin charset="0" pitchFamily="34" typeface="Arial"/>
                          <a:cs charset="0" pitchFamily="34" typeface="Arial"/>
                        </a:rPr>
                        <a:t>Vermilion</a:t>
                      </a:r>
                      <a:r>
                        <a:rPr dirty="0" lang="en-GB" smtClean="0" sz="3200">
                          <a:latin charset="0" pitchFamily="34" typeface="Arial"/>
                          <a:cs charset="0" pitchFamily="34" typeface="Arial"/>
                        </a:rPr>
                        <a:t>, </a:t>
                      </a:r>
                      <a:r>
                        <a:rPr dirty="0" lang="en-GB" sz="3200">
                          <a:latin charset="0" pitchFamily="34" typeface="Arial"/>
                          <a:cs charset="0" pitchFamily="34" typeface="Arial"/>
                        </a:rPr>
                        <a:t>calcium carbonate, gypsum</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lang="pl-PL" sz="3200">
                          <a:latin charset="0" pitchFamily="34" typeface="Arial"/>
                          <a:cs charset="0" pitchFamily="34" typeface="Arial"/>
                        </a:rPr>
                        <a:t>1.2,II,11</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lang="pl-PL" sz="3200">
                          <a:latin charset="0" pitchFamily="34" typeface="Arial"/>
                          <a:cs charset="0" pitchFamily="34" typeface="Arial"/>
                        </a:rPr>
                        <a:t>Green</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pl-PL" sz="3200">
                          <a:latin charset="0" pitchFamily="34" typeface="Arial"/>
                          <a:cs charset="0" pitchFamily="34" typeface="Arial"/>
                        </a:rPr>
                        <a:t>S, K, </a:t>
                      </a:r>
                      <a:r>
                        <a:rPr b="1" dirty="0" lang="pl-PL" sz="3200">
                          <a:latin charset="0" pitchFamily="34" typeface="Arial"/>
                          <a:cs charset="0" pitchFamily="34" typeface="Arial"/>
                        </a:rPr>
                        <a:t>Ca</a:t>
                      </a:r>
                      <a:r>
                        <a:rPr dirty="0" lang="pl-PL" sz="3200">
                          <a:latin charset="0" pitchFamily="34" typeface="Arial"/>
                          <a:cs charset="0" pitchFamily="34" typeface="Arial"/>
                        </a:rPr>
                        <a:t>, Fe, </a:t>
                      </a:r>
                      <a:r>
                        <a:rPr b="1" dirty="0" lang="pl-PL" sz="3200">
                          <a:latin charset="0" pitchFamily="34" typeface="Arial"/>
                          <a:cs charset="0" pitchFamily="34" typeface="Arial"/>
                        </a:rPr>
                        <a:t>Cu</a:t>
                      </a:r>
                      <a:r>
                        <a:rPr dirty="0" lang="pl-PL" sz="3200">
                          <a:latin charset="0" pitchFamily="34" typeface="Arial"/>
                          <a:cs charset="0" pitchFamily="34" typeface="Arial"/>
                        </a:rPr>
                        <a:t>, Zn, Ba, </a:t>
                      </a:r>
                      <a:r>
                        <a:rPr b="1" dirty="0" lang="pl-PL" sz="3200">
                          <a:latin charset="0" pitchFamily="34" typeface="Arial"/>
                          <a:cs charset="0" pitchFamily="34" typeface="Arial"/>
                        </a:rPr>
                        <a:t>Pb</a:t>
                      </a:r>
                      <a:endParaRPr b="1"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Copper pigment (</a:t>
                      </a:r>
                      <a:r>
                        <a:rPr dirty="0" err="1" lang="en-GB" sz="3200">
                          <a:latin charset="0" pitchFamily="34" typeface="Arial"/>
                          <a:cs charset="0" pitchFamily="34" typeface="Arial"/>
                        </a:rPr>
                        <a:t>verdigris</a:t>
                      </a:r>
                      <a:r>
                        <a:rPr dirty="0" lang="en-GB" sz="3200">
                          <a:latin charset="0" pitchFamily="34" typeface="Arial"/>
                          <a:cs charset="0" pitchFamily="34" typeface="Arial"/>
                        </a:rPr>
                        <a:t>), iron pigment (ochre, traces), lead white, barium white (traces), calcium carbonate, gypsum</a:t>
                      </a:r>
                      <a:endParaRPr dirty="0" lang="pl-PL" sz="3200">
                        <a:latin charset="0" pitchFamily="34" typeface="Arial"/>
                        <a:ea typeface="Calibri"/>
                        <a:cs charset="0" pitchFamily="34" typeface="Arial"/>
                      </a:endParaRPr>
                    </a:p>
                  </a:txBody>
                  <a:tcPr marB="0" marL="68580" marR="68580" marT="0"/>
                </a:tc>
              </a:tr>
              <a:tr h="496064">
                <a:tc>
                  <a:txBody>
                    <a:bodyPr/>
                    <a:lstStyle/>
                    <a:p>
                      <a:pPr algn="just">
                        <a:spcAft>
                          <a:spcPts val="0"/>
                        </a:spcAft>
                      </a:pPr>
                      <a:r>
                        <a:rPr lang="pl-PL" sz="3200">
                          <a:latin charset="0" pitchFamily="34" typeface="Arial"/>
                          <a:cs charset="0" pitchFamily="34" typeface="Arial"/>
                        </a:rPr>
                        <a:t>1.2,II,13</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lang="pl-PL" sz="3200">
                          <a:latin charset="0" pitchFamily="34" typeface="Arial"/>
                          <a:cs charset="0" pitchFamily="34" typeface="Arial"/>
                        </a:rPr>
                        <a:t>Yellow</a:t>
                      </a:r>
                      <a:endParaRPr lang="pl-PL" sz="3200">
                        <a:latin charset="0" pitchFamily="34" typeface="Arial"/>
                        <a:ea typeface="Calibri"/>
                        <a:cs charset="0" pitchFamily="34" typeface="Arial"/>
                      </a:endParaRPr>
                    </a:p>
                  </a:txBody>
                  <a:tcPr marB="0" marL="68580" marR="68580" marT="0"/>
                </a:tc>
                <a:tc>
                  <a:txBody>
                    <a:bodyPr/>
                    <a:lstStyle/>
                    <a:p>
                      <a:pPr algn="just">
                        <a:spcAft>
                          <a:spcPts val="0"/>
                        </a:spcAft>
                      </a:pPr>
                      <a:r>
                        <a:rPr b="1" dirty="0" lang="pl-PL" sz="3200">
                          <a:latin charset="0" pitchFamily="34" typeface="Arial"/>
                          <a:cs charset="0" pitchFamily="34" typeface="Arial"/>
                        </a:rPr>
                        <a:t>S</a:t>
                      </a:r>
                      <a:r>
                        <a:rPr dirty="0" lang="pl-PL" sz="3200">
                          <a:latin charset="0" pitchFamily="34" typeface="Arial"/>
                          <a:cs charset="0" pitchFamily="34" typeface="Arial"/>
                        </a:rPr>
                        <a:t>, </a:t>
                      </a:r>
                      <a:r>
                        <a:rPr b="1" dirty="0" lang="pl-PL" sz="3200">
                          <a:latin charset="0" pitchFamily="34" typeface="Arial"/>
                          <a:cs charset="0" pitchFamily="34" typeface="Arial"/>
                        </a:rPr>
                        <a:t>Ca</a:t>
                      </a:r>
                      <a:r>
                        <a:rPr dirty="0" lang="pl-PL" sz="3200">
                          <a:latin charset="0" pitchFamily="34" typeface="Arial"/>
                          <a:cs charset="0" pitchFamily="34" typeface="Arial"/>
                        </a:rPr>
                        <a:t>, Mn, </a:t>
                      </a:r>
                      <a:r>
                        <a:rPr b="1" dirty="0" lang="pl-PL" sz="3200">
                          <a:latin charset="0" pitchFamily="34" typeface="Arial"/>
                          <a:cs charset="0" pitchFamily="34" typeface="Arial"/>
                        </a:rPr>
                        <a:t>Fe</a:t>
                      </a:r>
                      <a:r>
                        <a:rPr dirty="0" lang="pl-PL" sz="3200">
                          <a:latin charset="0" pitchFamily="34" typeface="Arial"/>
                          <a:cs charset="0" pitchFamily="34" typeface="Arial"/>
                        </a:rPr>
                        <a:t>, Cu, Zn, Sr, Ba, Pb</a:t>
                      </a:r>
                      <a:endParaRPr dirty="0" lang="pl-PL" sz="3200">
                        <a:latin charset="0" pitchFamily="34" typeface="Arial"/>
                        <a:ea typeface="Calibri"/>
                        <a:cs charset="0" pitchFamily="34" typeface="Arial"/>
                      </a:endParaRPr>
                    </a:p>
                  </a:txBody>
                  <a:tcPr marB="0" marL="68580" marR="68580" marT="0"/>
                </a:tc>
                <a:tc>
                  <a:txBody>
                    <a:bodyPr/>
                    <a:lstStyle/>
                    <a:p>
                      <a:pPr algn="just">
                        <a:spcAft>
                          <a:spcPts val="0"/>
                        </a:spcAft>
                      </a:pPr>
                      <a:r>
                        <a:rPr dirty="0" lang="en-GB" sz="3200">
                          <a:latin charset="0" pitchFamily="34" typeface="Arial"/>
                          <a:cs charset="0" pitchFamily="34" typeface="Arial"/>
                        </a:rPr>
                        <a:t>Iron pigment (yellow ochre), calcium carbonate, </a:t>
                      </a:r>
                      <a:r>
                        <a:rPr dirty="0" lang="en-GB" smtClean="0" sz="3200">
                          <a:latin charset="0" pitchFamily="34" typeface="Arial"/>
                          <a:cs charset="0" pitchFamily="34" typeface="Arial"/>
                        </a:rPr>
                        <a:t>gypsum</a:t>
                      </a:r>
                      <a:endParaRPr dirty="0" lang="pl-PL" smtClean="0" sz="3200">
                        <a:latin charset="0" pitchFamily="34" typeface="Arial"/>
                        <a:cs charset="0" pitchFamily="34" typeface="Arial"/>
                      </a:endParaRPr>
                    </a:p>
                    <a:p>
                      <a:pPr algn="just">
                        <a:spcAft>
                          <a:spcPts val="0"/>
                        </a:spcAft>
                      </a:pPr>
                      <a:endParaRPr dirty="0" lang="pl-PL" sz="3200">
                        <a:latin charset="0" pitchFamily="34" typeface="Arial"/>
                        <a:ea typeface="Calibri"/>
                        <a:cs charset="0" pitchFamily="34" typeface="Arial"/>
                      </a:endParaRPr>
                    </a:p>
                  </a:txBody>
                  <a:tcPr marB="0" marL="68580" marR="68580" marT="0"/>
                </a:tc>
              </a:tr>
            </a:tbl>
          </a:graphicData>
        </a:graphic>
      </p:graphicFrame>
      <p:sp>
        <p:nvSpPr>
          <p:cNvPr id="12" name="pole tekstowe 11"/>
          <p:cNvSpPr txBox="1"/>
          <p:nvPr/>
        </p:nvSpPr>
        <p:spPr>
          <a:xfrm>
            <a:off x="453902" y="1889448"/>
            <a:ext cx="4176464" cy="830997"/>
          </a:xfrm>
          <a:prstGeom prst="rect">
            <a:avLst/>
          </a:prstGeom>
          <a:noFill/>
        </p:spPr>
        <p:txBody>
          <a:bodyPr rtlCol="0" wrap="square">
            <a:spAutoFit/>
          </a:bodyPr>
          <a:lstStyle/>
          <a:p>
            <a:r>
              <a:rPr dirty="0" lang="pl-PL" smtClean="0" sz="4800">
                <a:solidFill>
                  <a:schemeClr val="accent5">
                    <a:lumMod val="60000"/>
                    <a:lumOff val="40000"/>
                  </a:schemeClr>
                </a:solidFill>
                <a:latin charset="0" pitchFamily="34" typeface="Arial"/>
                <a:cs charset="0" pitchFamily="34" typeface="Arial"/>
              </a:rPr>
              <a:t>1.2,II </a:t>
            </a:r>
            <a:r>
              <a:rPr dirty="0" err="1" lang="pl-PL" smtClean="0" sz="4800">
                <a:solidFill>
                  <a:schemeClr val="accent5">
                    <a:lumMod val="60000"/>
                    <a:lumOff val="40000"/>
                  </a:schemeClr>
                </a:solidFill>
                <a:latin charset="0" pitchFamily="34" typeface="Arial"/>
                <a:cs charset="0" pitchFamily="34" typeface="Arial"/>
              </a:rPr>
              <a:t>layer</a:t>
            </a:r>
            <a:endParaRPr dirty="0" lang="pl-PL" sz="4800">
              <a:solidFill>
                <a:schemeClr val="accent5">
                  <a:lumMod val="60000"/>
                  <a:lumOff val="40000"/>
                </a:schemeClr>
              </a:solidFill>
              <a:latin charset="0" pitchFamily="34" typeface="Arial"/>
              <a:cs charset="0" pitchFamily="34" typeface="Arial"/>
            </a:endParaRPr>
          </a:p>
        </p:txBody>
      </p:sp>
      <p:sp>
        <p:nvSpPr>
          <p:cNvPr id="13" name="Prostokąt 12"/>
          <p:cNvSpPr/>
          <p:nvPr/>
        </p:nvSpPr>
        <p:spPr>
          <a:xfrm>
            <a:off x="14545615" y="6598413"/>
            <a:ext cx="9814943" cy="6740307"/>
          </a:xfrm>
          <a:prstGeom prst="rect">
            <a:avLst/>
          </a:prstGeom>
        </p:spPr>
        <p:txBody>
          <a:bodyPr wrap="square">
            <a:spAutoFit/>
          </a:bodyPr>
          <a:lstStyle/>
          <a:p>
            <a:r>
              <a:rPr dirty="0" lang="pl-PL" smtClean="0" sz="4800">
                <a:solidFill>
                  <a:schemeClr val="bg1"/>
                </a:solidFill>
                <a:latin charset="0" pitchFamily="34" typeface="Arial"/>
                <a:cs charset="0" pitchFamily="34" typeface="Arial"/>
              </a:rPr>
              <a:t>I</a:t>
            </a:r>
            <a:r>
              <a:rPr dirty="0" lang="en-GB" smtClean="0" sz="4800">
                <a:solidFill>
                  <a:schemeClr val="bg1"/>
                </a:solidFill>
                <a:latin charset="0" pitchFamily="34" typeface="Arial"/>
                <a:cs charset="0" pitchFamily="34" typeface="Arial"/>
              </a:rPr>
              <a:t>n the painted decoration (1.2,II) located beneath the youngest layer, the following were detected: gypsum, calcium carbonate, yellow ochre, red ochre, </a:t>
            </a:r>
            <a:r>
              <a:rPr dirty="0" err="1" lang="pl-PL" smtClean="0" sz="4800">
                <a:solidFill>
                  <a:schemeClr val="bg1"/>
                </a:solidFill>
                <a:latin charset="0" pitchFamily="34" typeface="Arial"/>
                <a:cs charset="0" pitchFamily="34" typeface="Arial"/>
              </a:rPr>
              <a:t>vermilion</a:t>
            </a:r>
            <a:r>
              <a:rPr dirty="0" lang="en-GB" smtClean="0" sz="4800">
                <a:solidFill>
                  <a:schemeClr val="bg1"/>
                </a:solidFill>
                <a:latin charset="0" pitchFamily="34" typeface="Arial"/>
                <a:cs charset="0" pitchFamily="34" typeface="Arial"/>
              </a:rPr>
              <a:t>, umber, </a:t>
            </a:r>
            <a:r>
              <a:rPr dirty="0" err="1" lang="en-GB" smtClean="0" sz="4800">
                <a:solidFill>
                  <a:schemeClr val="bg1"/>
                </a:solidFill>
                <a:latin charset="0" pitchFamily="34" typeface="Arial"/>
                <a:cs charset="0" pitchFamily="34" typeface="Arial"/>
              </a:rPr>
              <a:t>verditer</a:t>
            </a:r>
            <a:r>
              <a:rPr dirty="0" lang="en-GB" smtClean="0" sz="4800">
                <a:solidFill>
                  <a:schemeClr val="bg1"/>
                </a:solidFill>
                <a:latin charset="0" pitchFamily="34" typeface="Arial"/>
                <a:cs charset="0" pitchFamily="34" typeface="Arial"/>
              </a:rPr>
              <a:t>, </a:t>
            </a:r>
            <a:r>
              <a:rPr dirty="0" err="1" lang="en-GB" smtClean="0" sz="4800">
                <a:solidFill>
                  <a:schemeClr val="bg1"/>
                </a:solidFill>
                <a:latin charset="0" pitchFamily="34" typeface="Arial"/>
                <a:cs charset="0" pitchFamily="34" typeface="Arial"/>
              </a:rPr>
              <a:t>verdigris</a:t>
            </a:r>
            <a:r>
              <a:rPr dirty="0" lang="en-GB" smtClean="0" sz="4800">
                <a:solidFill>
                  <a:schemeClr val="bg1"/>
                </a:solidFill>
                <a:latin charset="0" pitchFamily="34" typeface="Arial"/>
                <a:cs charset="0" pitchFamily="34" typeface="Arial"/>
              </a:rPr>
              <a:t>, carbon black. Due to the high potassium (K) content in black areas, charred plant black is suggested.</a:t>
            </a:r>
            <a:endParaRPr dirty="0" lang="pl-PL" sz="4800">
              <a:solidFill>
                <a:schemeClr val="bg1"/>
              </a:solidFill>
              <a:latin charset="0" pitchFamily="34" typeface="Arial"/>
              <a:cs charset="0" pitchFamily="34" typeface="Arial"/>
            </a:endParaRPr>
          </a:p>
        </p:txBody>
      </p:sp>
      <p:pic>
        <p:nvPicPr>
          <p:cNvPr descr="XRF1.2II-8.jpg" id="15" name="Obraz 14"/>
          <p:cNvPicPr>
            <a:picLocks noChangeAspect="1"/>
          </p:cNvPicPr>
          <p:nvPr/>
        </p:nvPicPr>
        <p:blipFill>
          <a:blip r:embed="rId4"/>
          <a:srcRect l="9" r="17"/>
          <a:stretch>
            <a:fillRect/>
          </a:stretch>
        </p:blipFill>
        <p:spPr>
          <a:xfrm>
            <a:off x="15215542" y="281743"/>
            <a:ext cx="7848871" cy="6087512"/>
          </a:xfrm>
          <a:prstGeom prst="rect">
            <a:avLst/>
          </a:prstGeom>
        </p:spPr>
      </p:pic>
      <p:pic>
        <p:nvPicPr>
          <p:cNvPr id="14" name="Głos 063_sd.m4a">
            <a:hlinkClick action="ppaction://media" r:id=""/>
          </p:cNvPr>
          <p:cNvPicPr>
            <a:picLocks noChangeAspect="1" noRot="1"/>
          </p:cNvPicPr>
          <p:nvPr>
            <a:audioFile r:link="rId1"/>
          </p:nvPr>
        </p:nvPicPr>
        <p:blipFill>
          <a:blip r:embed="rId5"/>
          <a:stretch>
            <a:fillRect/>
          </a:stretch>
        </p:blipFill>
        <p:spPr>
          <a:xfrm>
            <a:off x="8446790" y="12906672"/>
            <a:ext cx="304800" cy="304800"/>
          </a:xfrm>
          <a:prstGeom prst="rect">
            <a:avLst/>
          </a:prstGeom>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mediacall" presetID="1" presetSubtype="0">
                                  <p:stCondLst>
                                    <p:cond delay="0"/>
                                  </p:stCondLst>
                                  <p:childTnLst>
                                    <p:cmd cmd="playFrom(0.0)" type="call">
                                      <p:cBhvr>
                                        <p:cTn dur="38662" fill="hold" id="6"/>
                                        <p:tgtEl>
                                          <p:spTgt spid="14"/>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p:cTn display="0" fill="hold" id="7">
                  <p:stCondLst>
                    <p:cond delay="indefinite"/>
                  </p:stCondLst>
                  <p:endCondLst>
                    <p:cond delay="0" evt="onNext">
                      <p:tgtEl>
                        <p:sldTgt/>
                      </p:tgtEl>
                    </p:cond>
                    <p:cond delay="0" evt="onPrev">
                      <p:tgtEl>
                        <p:sldTgt/>
                      </p:tgtEl>
                    </p:cond>
                    <p:cond delay="0" evt="onStopAudio">
                      <p:tgtEl>
                        <p:sldTgt/>
                      </p:tgtEl>
                    </p:cond>
                  </p:endCondLst>
                </p:cTn>
                <p:tgtEl>
                  <p:spTgt spid="14"/>
                </p:tgtEl>
              </p:cMediaNode>
            </p:audio>
          </p:childTnLst>
        </p:cTn>
      </p:par>
    </p:tnLst>
  </p:timing>
</p:sld>
</file>

<file path=ppt/theme/theme1.xml><?xml version="1.0" encoding="utf-8"?>
<a:theme xmlns:a="http://schemas.openxmlformats.org/drawingml/2006/main" name="MNK slajdument 2023">
  <a:themeElements>
    <a:clrScheme name="MNK – Paleta barw">
      <a:dk1>
        <a:srgbClr val="000000"/>
      </a:dk1>
      <a:lt1>
        <a:srgbClr val="FFFFFF"/>
      </a:lt1>
      <a:dk2>
        <a:srgbClr val="3C001E"/>
      </a:dk2>
      <a:lt2>
        <a:srgbClr val="F5F0EB"/>
      </a:lt2>
      <a:accent1>
        <a:srgbClr val="FF4132"/>
      </a:accent1>
      <a:accent2>
        <a:srgbClr val="00413C"/>
      </a:accent2>
      <a:accent3>
        <a:srgbClr val="D7AA64"/>
      </a:accent3>
      <a:accent4>
        <a:srgbClr val="0091FF"/>
      </a:accent4>
      <a:accent5>
        <a:srgbClr val="96BEFF"/>
      </a:accent5>
      <a:accent6>
        <a:srgbClr val="E1BEFF"/>
      </a:accent6>
      <a:hlink>
        <a:srgbClr val="0000FF"/>
      </a:hlink>
      <a:folHlink>
        <a:srgbClr val="0000FA"/>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MNK-slajdument-szablon-231117.pptx" id="{08E54865-B692-C848-A96F-631F6EA47D99}" vid="{A2BB699A-642D-2E41-AB44-FB498C6854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10871</TotalTime>
  <Words>1416</Words>
  <Application>Microsoft Office PowerPoint</Application>
  <PresentationFormat>Niestandardowy</PresentationFormat>
  <Paragraphs>158</Paragraphs>
  <Slides>17</Slides>
  <Notes>0</Notes>
  <HiddenSlides>0</HiddenSlides>
  <MMClips>17</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MNK slajdument 2023</vt:lpstr>
      <vt:lpstr>Research on wall polychromes in the Saltworks Castle in Wieliczka </vt:lpstr>
      <vt:lpstr>Wieliczka Salt Mine</vt:lpstr>
      <vt:lpstr>Saltworks Castle in Wieliczka</vt:lpstr>
      <vt:lpstr>Discovered polychromies</vt:lpstr>
      <vt:lpstr>Experimental</vt:lpstr>
      <vt:lpstr>Room 1.2</vt:lpstr>
      <vt:lpstr>XRF analysis</vt:lpstr>
      <vt:lpstr>FTIR analysis</vt:lpstr>
      <vt:lpstr>XRF analysis</vt:lpstr>
      <vt:lpstr>FTIR analysis</vt:lpstr>
      <vt:lpstr>The oldest painted decoration</vt:lpstr>
      <vt:lpstr>XRF analysis</vt:lpstr>
      <vt:lpstr>Slajd 12</vt:lpstr>
      <vt:lpstr>SEM-EDS analysis</vt:lpstr>
      <vt:lpstr>FTIR analysis</vt:lpstr>
      <vt:lpstr>Conclusions</vt:lpstr>
      <vt:lpstr>Slajd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Michał Obarzanowski</dc:creator>
  <cp:lastModifiedBy>Anna Klisińska-Kopacz</cp:lastModifiedBy>
  <cp:revision>81</cp:revision>
  <dcterms:created xsi:type="dcterms:W3CDTF">2024-04-09T09:10:26Z</dcterms:created>
  <dcterms:modified xsi:type="dcterms:W3CDTF">2024-04-25T08:26:49Z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803444</vt:lpwstr>
  </property>
  <property fmtid="{D5CDD505-2E9C-101B-9397-08002B2CF9AE}" name="NXPowerLiteSettings" pid="3">
    <vt:lpwstr>F7000400038000</vt:lpwstr>
  </property>
  <property fmtid="{D5CDD505-2E9C-101B-9397-08002B2CF9AE}" name="NXPowerLiteVersion" pid="4">
    <vt:lpwstr>S10.2.0</vt:lpwstr>
  </property>
</Properties>
</file>